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notesMasterIdLst>
    <p:notesMasterId r:id="rId54"/>
  </p:notesMasterIdLst>
  <p:sldIdLst>
    <p:sldId id="256" r:id="rId2"/>
    <p:sldId id="339" r:id="rId3"/>
    <p:sldId id="257" r:id="rId4"/>
    <p:sldId id="337" r:id="rId5"/>
    <p:sldId id="314" r:id="rId6"/>
    <p:sldId id="296" r:id="rId7"/>
    <p:sldId id="297" r:id="rId8"/>
    <p:sldId id="298" r:id="rId9"/>
    <p:sldId id="299" r:id="rId10"/>
    <p:sldId id="300"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40" r:id="rId25"/>
    <p:sldId id="318" r:id="rId26"/>
    <p:sldId id="341" r:id="rId27"/>
    <p:sldId id="258" r:id="rId28"/>
    <p:sldId id="259" r:id="rId29"/>
    <p:sldId id="260" r:id="rId30"/>
    <p:sldId id="263" r:id="rId31"/>
    <p:sldId id="342" r:id="rId32"/>
    <p:sldId id="282" r:id="rId33"/>
    <p:sldId id="281" r:id="rId34"/>
    <p:sldId id="280" r:id="rId35"/>
    <p:sldId id="343" r:id="rId36"/>
    <p:sldId id="279" r:id="rId37"/>
    <p:sldId id="278" r:id="rId38"/>
    <p:sldId id="277" r:id="rId39"/>
    <p:sldId id="276" r:id="rId40"/>
    <p:sldId id="344" r:id="rId41"/>
    <p:sldId id="275" r:id="rId42"/>
    <p:sldId id="355" r:id="rId43"/>
    <p:sldId id="345" r:id="rId44"/>
    <p:sldId id="346" r:id="rId45"/>
    <p:sldId id="347" r:id="rId46"/>
    <p:sldId id="348" r:id="rId47"/>
    <p:sldId id="349" r:id="rId48"/>
    <p:sldId id="350" r:id="rId49"/>
    <p:sldId id="351" r:id="rId50"/>
    <p:sldId id="352" r:id="rId51"/>
    <p:sldId id="353" r:id="rId52"/>
    <p:sldId id="354" r:id="rId53"/>
  </p:sldIdLst>
  <p:sldSz cx="9144000" cy="5143500" type="screen16x9"/>
  <p:notesSz cx="6858000" cy="9144000"/>
  <p:defaultText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p:cViewPr varScale="1">
        <p:scale>
          <a:sx n="96" d="100"/>
          <a:sy n="96" d="100"/>
        </p:scale>
        <p:origin x="-672"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D29E8-2BA9-416A-9457-A6D5A7DC8CE9}" type="datetimeFigureOut">
              <a:rPr lang="zh-CN" altLang="en-US" smtClean="0"/>
              <a:pPr/>
              <a:t>2016-3-9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0B29D7-DC9F-4C16-8863-5FF49FD14C0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01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5FC5F8F-2A13-4068-ABC0-E1A434972D3F}" type="slidenum">
              <a:rPr lang="zh-CN" altLang="en-US"/>
              <a:pPr fontAlgn="base">
                <a:spcBef>
                  <a:spcPct val="0"/>
                </a:spcBef>
                <a:spcAft>
                  <a:spcPct val="0"/>
                </a:spcAft>
              </a:pPr>
              <a:t>3</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01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5FC5F8F-2A13-4068-ABC0-E1A434972D3F}" type="slidenum">
              <a:rPr lang="zh-CN" altLang="en-US"/>
              <a:pPr fontAlgn="base">
                <a:spcBef>
                  <a:spcPct val="0"/>
                </a:spcBef>
                <a:spcAft>
                  <a:spcPct val="0"/>
                </a:spcAft>
              </a:pPr>
              <a:t>36</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01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5FC5F8F-2A13-4068-ABC0-E1A434972D3F}" type="slidenum">
              <a:rPr lang="zh-CN" altLang="en-US"/>
              <a:pPr fontAlgn="base">
                <a:spcBef>
                  <a:spcPct val="0"/>
                </a:spcBef>
                <a:spcAft>
                  <a:spcPct val="0"/>
                </a:spcAft>
              </a:pPr>
              <a:t>37</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01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5FC5F8F-2A13-4068-ABC0-E1A434972D3F}" type="slidenum">
              <a:rPr lang="zh-CN" altLang="en-US"/>
              <a:pPr fontAlgn="base">
                <a:spcBef>
                  <a:spcPct val="0"/>
                </a:spcBef>
                <a:spcAft>
                  <a:spcPct val="0"/>
                </a:spcAft>
              </a:pPr>
              <a:t>38</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01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5FC5F8F-2A13-4068-ABC0-E1A434972D3F}" type="slidenum">
              <a:rPr lang="zh-CN" altLang="en-US"/>
              <a:pPr fontAlgn="base">
                <a:spcBef>
                  <a:spcPct val="0"/>
                </a:spcBef>
                <a:spcAft>
                  <a:spcPct val="0"/>
                </a:spcAft>
              </a:pPr>
              <a:t>39</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01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5FC5F8F-2A13-4068-ABC0-E1A434972D3F}" type="slidenum">
              <a:rPr lang="zh-CN" altLang="en-US"/>
              <a:pPr fontAlgn="base">
                <a:spcBef>
                  <a:spcPct val="0"/>
                </a:spcBef>
                <a:spcAft>
                  <a:spcPct val="0"/>
                </a:spcAft>
              </a:pPr>
              <a:t>41</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01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01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FC5F8F-2A13-4068-ABC0-E1A434972D3F}" type="slidenum">
              <a:rPr lang="zh-CN" altLang="en-US"/>
              <a:pPr fontAlgn="base">
                <a:spcBef>
                  <a:spcPct val="0"/>
                </a:spcBef>
                <a:spcAft>
                  <a:spcPct val="0"/>
                </a:spcAft>
              </a:pPr>
              <a:t>42</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01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01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FC5F8F-2A13-4068-ABC0-E1A434972D3F}" type="slidenum">
              <a:rPr lang="zh-CN" altLang="en-US"/>
              <a:pPr fontAlgn="base">
                <a:spcBef>
                  <a:spcPct val="0"/>
                </a:spcBef>
                <a:spcAft>
                  <a:spcPct val="0"/>
                </a:spcAft>
              </a:pPr>
              <a:t>43</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01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01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FC5F8F-2A13-4068-ABC0-E1A434972D3F}" type="slidenum">
              <a:rPr lang="zh-CN" altLang="en-US"/>
              <a:pPr fontAlgn="base">
                <a:spcBef>
                  <a:spcPct val="0"/>
                </a:spcBef>
                <a:spcAft>
                  <a:spcPct val="0"/>
                </a:spcAft>
              </a:pPr>
              <a:t>44</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01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01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FC5F8F-2A13-4068-ABC0-E1A434972D3F}" type="slidenum">
              <a:rPr lang="zh-CN" altLang="en-US"/>
              <a:pPr fontAlgn="base">
                <a:spcBef>
                  <a:spcPct val="0"/>
                </a:spcBef>
                <a:spcAft>
                  <a:spcPct val="0"/>
                </a:spcAft>
              </a:pPr>
              <a:t>45</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01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01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FC5F8F-2A13-4068-ABC0-E1A434972D3F}" type="slidenum">
              <a:rPr lang="zh-CN" altLang="en-US"/>
              <a:pPr fontAlgn="base">
                <a:spcBef>
                  <a:spcPct val="0"/>
                </a:spcBef>
                <a:spcAft>
                  <a:spcPct val="0"/>
                </a:spcAft>
              </a:pPr>
              <a:t>46</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01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5FC5F8F-2A13-4068-ABC0-E1A434972D3F}" type="slidenum">
              <a:rPr lang="zh-CN" altLang="en-US"/>
              <a:pPr fontAlgn="base">
                <a:spcBef>
                  <a:spcPct val="0"/>
                </a:spcBef>
                <a:spcAft>
                  <a:spcPct val="0"/>
                </a:spcAft>
              </a:pPr>
              <a:t>6</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01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01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FC5F8F-2A13-4068-ABC0-E1A434972D3F}" type="slidenum">
              <a:rPr lang="zh-CN" altLang="en-US"/>
              <a:pPr fontAlgn="base">
                <a:spcBef>
                  <a:spcPct val="0"/>
                </a:spcBef>
                <a:spcAft>
                  <a:spcPct val="0"/>
                </a:spcAft>
              </a:pPr>
              <a:t>47</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01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01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FC5F8F-2A13-4068-ABC0-E1A434972D3F}" type="slidenum">
              <a:rPr lang="zh-CN" altLang="en-US"/>
              <a:pPr fontAlgn="base">
                <a:spcBef>
                  <a:spcPct val="0"/>
                </a:spcBef>
                <a:spcAft>
                  <a:spcPct val="0"/>
                </a:spcAft>
              </a:pPr>
              <a:t>48</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01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01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FC5F8F-2A13-4068-ABC0-E1A434972D3F}" type="slidenum">
              <a:rPr lang="zh-CN" altLang="en-US"/>
              <a:pPr fontAlgn="base">
                <a:spcBef>
                  <a:spcPct val="0"/>
                </a:spcBef>
                <a:spcAft>
                  <a:spcPct val="0"/>
                </a:spcAft>
              </a:pPr>
              <a:t>49</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01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01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FC5F8F-2A13-4068-ABC0-E1A434972D3F}" type="slidenum">
              <a:rPr lang="zh-CN" altLang="en-US"/>
              <a:pPr fontAlgn="base">
                <a:spcBef>
                  <a:spcPct val="0"/>
                </a:spcBef>
                <a:spcAft>
                  <a:spcPct val="0"/>
                </a:spcAft>
              </a:pPr>
              <a:t>50</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01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01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FC5F8F-2A13-4068-ABC0-E1A434972D3F}" type="slidenum">
              <a:rPr lang="zh-CN" altLang="en-US"/>
              <a:pPr fontAlgn="base">
                <a:spcBef>
                  <a:spcPct val="0"/>
                </a:spcBef>
                <a:spcAft>
                  <a:spcPct val="0"/>
                </a:spcAft>
              </a:pPr>
              <a:t>51</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01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5FC5F8F-2A13-4068-ABC0-E1A434972D3F}" type="slidenum">
              <a:rPr lang="zh-CN" altLang="en-US"/>
              <a:pPr fontAlgn="base">
                <a:spcBef>
                  <a:spcPct val="0"/>
                </a:spcBef>
                <a:spcAft>
                  <a:spcPct val="0"/>
                </a:spcAft>
              </a:pPr>
              <a:t>27</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01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5FC5F8F-2A13-4068-ABC0-E1A434972D3F}" type="slidenum">
              <a:rPr lang="zh-CN" altLang="en-US"/>
              <a:pPr fontAlgn="base">
                <a:spcBef>
                  <a:spcPct val="0"/>
                </a:spcBef>
                <a:spcAft>
                  <a:spcPct val="0"/>
                </a:spcAft>
              </a:pPr>
              <a:t>28</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01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5FC5F8F-2A13-4068-ABC0-E1A434972D3F}" type="slidenum">
              <a:rPr lang="zh-CN" altLang="en-US"/>
              <a:pPr fontAlgn="base">
                <a:spcBef>
                  <a:spcPct val="0"/>
                </a:spcBef>
                <a:spcAft>
                  <a:spcPct val="0"/>
                </a:spcAft>
              </a:pPr>
              <a:t>29</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01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5FC5F8F-2A13-4068-ABC0-E1A434972D3F}" type="slidenum">
              <a:rPr lang="zh-CN" altLang="en-US"/>
              <a:pPr fontAlgn="base">
                <a:spcBef>
                  <a:spcPct val="0"/>
                </a:spcBef>
                <a:spcAft>
                  <a:spcPct val="0"/>
                </a:spcAft>
              </a:pPr>
              <a:t>30</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01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5FC5F8F-2A13-4068-ABC0-E1A434972D3F}" type="slidenum">
              <a:rPr lang="zh-CN" altLang="en-US"/>
              <a:pPr fontAlgn="base">
                <a:spcBef>
                  <a:spcPct val="0"/>
                </a:spcBef>
                <a:spcAft>
                  <a:spcPct val="0"/>
                </a:spcAft>
              </a:pPr>
              <a:t>32</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01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5FC5F8F-2A13-4068-ABC0-E1A434972D3F}" type="slidenum">
              <a:rPr lang="zh-CN" altLang="en-US"/>
              <a:pPr fontAlgn="base">
                <a:spcBef>
                  <a:spcPct val="0"/>
                </a:spcBef>
                <a:spcAft>
                  <a:spcPct val="0"/>
                </a:spcAft>
              </a:pPr>
              <a:t>33</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01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5FC5F8F-2A13-4068-ABC0-E1A434972D3F}" type="slidenum">
              <a:rPr lang="zh-CN" altLang="en-US"/>
              <a:pPr fontAlgn="base">
                <a:spcBef>
                  <a:spcPct val="0"/>
                </a:spcBef>
                <a:spcAft>
                  <a:spcPct val="0"/>
                </a:spcAft>
              </a:pPr>
              <a:t>34</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8" name="矩形 7"/>
          <p:cNvSpPr/>
          <p:nvPr/>
        </p:nvSpPr>
        <p:spPr>
          <a:xfrm>
            <a:off x="0" y="1"/>
            <a:ext cx="9144000" cy="270269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KSO_FD"/>
          <p:cNvSpPr>
            <a:spLocks noGrp="1"/>
          </p:cNvSpPr>
          <p:nvPr>
            <p:ph type="dt" sz="half" idx="10"/>
          </p:nvPr>
        </p:nvSpPr>
        <p:spPr/>
        <p:txBody>
          <a:bodyPr/>
          <a:lstStyle/>
          <a:p>
            <a:fld id="{C874259F-1B44-4ED3-A07D-EF05569F3DDD}" type="datetimeFigureOut">
              <a:rPr lang="zh-CN" altLang="en-US" smtClean="0"/>
              <a:pPr/>
              <a:t>2016-3-9</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83283B75-74AF-400D-B0BA-4118F4189644}" type="slidenum">
              <a:rPr lang="zh-CN" altLang="en-US" smtClean="0"/>
              <a:pPr/>
              <a:t>‹#›</a:t>
            </a:fld>
            <a:endParaRPr lang="zh-CN" altLang="en-US"/>
          </a:p>
        </p:txBody>
      </p:sp>
      <p:sp>
        <p:nvSpPr>
          <p:cNvPr id="3" name="KSO_CT2"/>
          <p:cNvSpPr>
            <a:spLocks noGrp="1"/>
          </p:cNvSpPr>
          <p:nvPr>
            <p:ph type="subTitle" idx="1" hasCustomPrompt="1"/>
          </p:nvPr>
        </p:nvSpPr>
        <p:spPr>
          <a:xfrm>
            <a:off x="1459662" y="2880275"/>
            <a:ext cx="6224674" cy="350408"/>
          </a:xfrm>
          <a:noFill/>
        </p:spPr>
        <p:txBody>
          <a:bodyPr>
            <a:noAutofit/>
          </a:bodyPr>
          <a:lstStyle>
            <a:lvl1pPr marL="0" indent="0" algn="ctr">
              <a:buNone/>
              <a:defRPr sz="1350">
                <a:solidFill>
                  <a:srgbClr val="C00000"/>
                </a:solidFill>
                <a:effectLs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dirty="0"/>
              <a:t>单击此处添加您的副标题</a:t>
            </a:r>
          </a:p>
        </p:txBody>
      </p:sp>
      <p:sp>
        <p:nvSpPr>
          <p:cNvPr id="7" name="KSO_CT1"/>
          <p:cNvSpPr>
            <a:spLocks noGrp="1"/>
          </p:cNvSpPr>
          <p:nvPr>
            <p:ph type="title" hasCustomPrompt="1"/>
          </p:nvPr>
        </p:nvSpPr>
        <p:spPr>
          <a:xfrm>
            <a:off x="1459663" y="1630398"/>
            <a:ext cx="6224674" cy="943473"/>
          </a:xfrm>
        </p:spPr>
        <p:txBody>
          <a:bodyPr>
            <a:noAutofit/>
          </a:bodyPr>
          <a:lstStyle>
            <a:lvl1pPr algn="ctr">
              <a:defRPr sz="3000" baseline="0">
                <a:solidFill>
                  <a:schemeClr val="bg1"/>
                </a:solidFill>
                <a:effectLst/>
                <a:latin typeface="+mj-lt"/>
              </a:defRPr>
            </a:lvl1pPr>
          </a:lstStyle>
          <a:p>
            <a:r>
              <a:rPr lang="zh-CN" altLang="en-US" dirty="0"/>
              <a:t>单击此处</a:t>
            </a:r>
            <a:r>
              <a:rPr lang="en-US" altLang="zh-CN" dirty="0"/>
              <a:t/>
            </a:r>
            <a:br>
              <a:rPr lang="en-US" altLang="zh-CN" dirty="0"/>
            </a:br>
            <a:r>
              <a:rPr lang="zh-CN" altLang="en-US" dirty="0"/>
              <a:t>添加您的标题文字</a:t>
            </a:r>
          </a:p>
        </p:txBody>
      </p:sp>
      <p:sp>
        <p:nvSpPr>
          <p:cNvPr id="9" name="矩形 8"/>
          <p:cNvSpPr/>
          <p:nvPr/>
        </p:nvSpPr>
        <p:spPr>
          <a:xfrm>
            <a:off x="0" y="5043453"/>
            <a:ext cx="9144000" cy="10004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燕尾形 9"/>
          <p:cNvSpPr/>
          <p:nvPr/>
        </p:nvSpPr>
        <p:spPr>
          <a:xfrm rot="5400000">
            <a:off x="4452730" y="4199300"/>
            <a:ext cx="238539" cy="24847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1" name="燕尾形 10"/>
          <p:cNvSpPr/>
          <p:nvPr/>
        </p:nvSpPr>
        <p:spPr>
          <a:xfrm rot="5400000">
            <a:off x="4452730" y="4396090"/>
            <a:ext cx="238539" cy="24847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Tree>
    <p:extLst>
      <p:ext uri="{BB962C8B-B14F-4D97-AF65-F5344CB8AC3E}">
        <p14:creationId xmlns="" xmlns:p14="http://schemas.microsoft.com/office/powerpoint/2010/main" val="3917892715"/>
      </p:ext>
    </p:extLst>
  </p:cSld>
  <p:clrMapOvr>
    <a:masterClrMapping/>
  </p:clrMapOvr>
  <p:extLst mod="1">
    <p:ext uri="{DCECCB84-F9BA-43D5-87BE-67443E8EF086}">
      <p15:sldGuideLst xmlns="" xmlns:p15="http://schemas.microsoft.com/office/powerpoint/2012/main">
        <p15:guide id="1" orient="horz" pos="1620">
          <p15:clr>
            <a:srgbClr val="FBAE40"/>
          </p15:clr>
        </p15:guide>
        <p15:guide id="2" pos="4967">
          <p15:clr>
            <a:srgbClr val="FBAE40"/>
          </p15:clr>
        </p15:guide>
        <p15:guide id="0" orient="horz" pos="2160">
          <p15:clr>
            <a:srgbClr val="FBAE40"/>
          </p15:clr>
        </p15:guide>
        <p15:guide id="3" pos="66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编辑母版文本样式</a:t>
            </a:r>
          </a:p>
          <a:p>
            <a:pPr lvl="1"/>
            <a:r>
              <a:rPr lang="zh-CN" altLang="en-US"/>
              <a:t>第二级</a:t>
            </a:r>
          </a:p>
        </p:txBody>
      </p:sp>
      <p:sp>
        <p:nvSpPr>
          <p:cNvPr id="4" name="KSO_FD"/>
          <p:cNvSpPr>
            <a:spLocks noGrp="1"/>
          </p:cNvSpPr>
          <p:nvPr>
            <p:ph type="dt" sz="half" idx="10"/>
          </p:nvPr>
        </p:nvSpPr>
        <p:spPr/>
        <p:txBody>
          <a:bodyPr/>
          <a:lstStyle/>
          <a:p>
            <a:fld id="{C874259F-1B44-4ED3-A07D-EF05569F3DDD}" type="datetimeFigureOut">
              <a:rPr lang="zh-CN" altLang="en-US" smtClean="0"/>
              <a:pPr/>
              <a:t>2016-3-9</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83283B75-74AF-400D-B0BA-4118F4189644}" type="slidenum">
              <a:rPr lang="zh-CN" altLang="en-US" smtClean="0"/>
              <a:pPr/>
              <a:t>‹#›</a:t>
            </a:fld>
            <a:endParaRPr lang="zh-CN" altLang="en-US"/>
          </a:p>
        </p:txBody>
      </p:sp>
    </p:spTree>
    <p:extLst>
      <p:ext uri="{BB962C8B-B14F-4D97-AF65-F5344CB8AC3E}">
        <p14:creationId xmlns="" xmlns:p14="http://schemas.microsoft.com/office/powerpoint/2010/main" val="5308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8" y="273846"/>
            <a:ext cx="886883" cy="4358879"/>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85382" y="273846"/>
            <a:ext cx="5949952" cy="4358879"/>
          </a:xfrm>
        </p:spPr>
        <p:txBody>
          <a:bodyPr vert="eaVert"/>
          <a:lstStyle/>
          <a:p>
            <a:pPr lvl="0"/>
            <a:r>
              <a:rPr lang="zh-CN" altLang="en-US"/>
              <a:t>编辑母版文本样式</a:t>
            </a:r>
          </a:p>
          <a:p>
            <a:pPr lvl="1"/>
            <a:r>
              <a:rPr lang="zh-CN" altLang="en-US"/>
              <a:t>第二级</a:t>
            </a:r>
          </a:p>
        </p:txBody>
      </p:sp>
      <p:sp>
        <p:nvSpPr>
          <p:cNvPr id="4" name="KSO_FD"/>
          <p:cNvSpPr>
            <a:spLocks noGrp="1"/>
          </p:cNvSpPr>
          <p:nvPr>
            <p:ph type="dt" sz="half" idx="10"/>
          </p:nvPr>
        </p:nvSpPr>
        <p:spPr/>
        <p:txBody>
          <a:bodyPr/>
          <a:lstStyle/>
          <a:p>
            <a:fld id="{C874259F-1B44-4ED3-A07D-EF05569F3DDD}" type="datetimeFigureOut">
              <a:rPr lang="zh-CN" altLang="en-US" smtClean="0"/>
              <a:pPr/>
              <a:t>2016-3-9</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83283B75-74AF-400D-B0BA-4118F4189644}" type="slidenum">
              <a:rPr lang="zh-CN" altLang="en-US" smtClean="0"/>
              <a:pPr/>
              <a:t>‹#›</a:t>
            </a:fld>
            <a:endParaRPr lang="zh-CN" altLang="en-US"/>
          </a:p>
        </p:txBody>
      </p:sp>
      <p:sp>
        <p:nvSpPr>
          <p:cNvPr id="7" name="矩形 6"/>
          <p:cNvSpPr/>
          <p:nvPr/>
        </p:nvSpPr>
        <p:spPr>
          <a:xfrm>
            <a:off x="0" y="0"/>
            <a:ext cx="9144000" cy="10004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7"/>
          <p:cNvSpPr/>
          <p:nvPr/>
        </p:nvSpPr>
        <p:spPr>
          <a:xfrm>
            <a:off x="0" y="5043453"/>
            <a:ext cx="9144000" cy="10004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燕尾形 8"/>
          <p:cNvSpPr/>
          <p:nvPr/>
        </p:nvSpPr>
        <p:spPr>
          <a:xfrm rot="5400000">
            <a:off x="8710406" y="4620564"/>
            <a:ext cx="238539" cy="24847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燕尾形 9"/>
          <p:cNvSpPr/>
          <p:nvPr/>
        </p:nvSpPr>
        <p:spPr>
          <a:xfrm rot="5400000">
            <a:off x="8710406" y="4798772"/>
            <a:ext cx="238539" cy="24847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Tree>
    <p:extLst>
      <p:ext uri="{BB962C8B-B14F-4D97-AF65-F5344CB8AC3E}">
        <p14:creationId xmlns="" xmlns:p14="http://schemas.microsoft.com/office/powerpoint/2010/main" val="1115407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14" name="日期占位符 3"/>
          <p:cNvSpPr>
            <a:spLocks noGrp="1"/>
          </p:cNvSpPr>
          <p:nvPr>
            <p:ph type="dt" sz="half" idx="10"/>
          </p:nvPr>
        </p:nvSpPr>
        <p:spPr>
          <a:xfrm>
            <a:off x="628650" y="4767269"/>
            <a:ext cx="2057400" cy="273844"/>
          </a:xfrm>
        </p:spPr>
        <p:txBody>
          <a:bodyPr/>
          <a:lstStyle/>
          <a:p>
            <a:fld id="{ED7A7344-2E05-4478-8CB3-A58A51073A95}" type="datetimeFigureOut">
              <a:rPr lang="zh-CN" altLang="en-US" smtClean="0"/>
              <a:pPr/>
              <a:t>2016-3-9</a:t>
            </a:fld>
            <a:endParaRPr lang="zh-CN" altLang="en-US"/>
          </a:p>
        </p:txBody>
      </p:sp>
      <p:sp>
        <p:nvSpPr>
          <p:cNvPr id="15" name="页脚占位符 4"/>
          <p:cNvSpPr>
            <a:spLocks noGrp="1"/>
          </p:cNvSpPr>
          <p:nvPr>
            <p:ph type="ftr" sz="quarter" idx="11"/>
          </p:nvPr>
        </p:nvSpPr>
        <p:spPr>
          <a:xfrm>
            <a:off x="3028950" y="4767269"/>
            <a:ext cx="3086100" cy="273844"/>
          </a:xfrm>
        </p:spPr>
        <p:txBody>
          <a:bodyPr/>
          <a:lstStyle/>
          <a:p>
            <a:endParaRPr lang="zh-CN" altLang="en-US"/>
          </a:p>
        </p:txBody>
      </p:sp>
      <p:pic>
        <p:nvPicPr>
          <p:cNvPr id="17" name="图片 16"/>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a:xfrm>
            <a:off x="3810580" y="4698192"/>
            <a:ext cx="1522853" cy="484730"/>
          </a:xfrm>
          <a:prstGeom prst="rect">
            <a:avLst/>
          </a:prstGeom>
        </p:spPr>
      </p:pic>
    </p:spTree>
    <p:extLst>
      <p:ext uri="{BB962C8B-B14F-4D97-AF65-F5344CB8AC3E}">
        <p14:creationId xmlns="" xmlns:p14="http://schemas.microsoft.com/office/powerpoint/2010/main" val="2046925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58175" cy="651272"/>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p:spPr>
        <p:txBody>
          <a:bodyPr/>
          <a:lstStyle>
            <a:lvl1pPr>
              <a:defRPr/>
            </a:lvl1pPr>
          </a:lstStyle>
          <a:p>
            <a:fld id="{18B4800B-5566-4A17-8A0F-4C7158694AFF}" type="datetime1">
              <a:rPr lang="zh-CN" altLang="en-US"/>
              <a:pPr/>
              <a:t>2016-3-9</a:t>
            </a:fld>
            <a:endParaRPr lang="zh-CN" altLang="en-US" sz="1800">
              <a:solidFill>
                <a:schemeClr val="tx1"/>
              </a:solidFill>
              <a:ea typeface="宋体" pitchFamily="2" charset="-122"/>
            </a:endParaRPr>
          </a:p>
        </p:txBody>
      </p:sp>
      <p:sp>
        <p:nvSpPr>
          <p:cNvPr id="4" name="页脚占位符 3"/>
          <p:cNvSpPr>
            <a:spLocks noGrp="1"/>
          </p:cNvSpPr>
          <p:nvPr>
            <p:ph type="ftr" sz="quarter" idx="11"/>
          </p:nvPr>
        </p:nvSpPr>
        <p:spPr>
          <a:xfrm>
            <a:off x="5791200" y="4767263"/>
            <a:ext cx="2895600" cy="273844"/>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3505200" y="4767263"/>
            <a:ext cx="2133600" cy="273844"/>
          </a:xfrm>
        </p:spPr>
        <p:txBody>
          <a:bodyPr/>
          <a:lstStyle>
            <a:lvl1pPr>
              <a:defRPr/>
            </a:lvl1pPr>
          </a:lstStyle>
          <a:p>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idx="1"/>
          </p:nvPr>
        </p:nvSpPr>
        <p:spPr/>
        <p:txBody>
          <a:bodyPr/>
          <a:lstStyle/>
          <a:p>
            <a:pPr lvl="0"/>
            <a:r>
              <a:rPr lang="zh-CN" altLang="en-US"/>
              <a:t>编辑母版文本样式</a:t>
            </a:r>
          </a:p>
          <a:p>
            <a:pPr lvl="1"/>
            <a:r>
              <a:rPr lang="zh-CN" altLang="en-US"/>
              <a:t>第二级</a:t>
            </a:r>
          </a:p>
        </p:txBody>
      </p:sp>
      <p:sp>
        <p:nvSpPr>
          <p:cNvPr id="4" name="KSO_FD"/>
          <p:cNvSpPr>
            <a:spLocks noGrp="1"/>
          </p:cNvSpPr>
          <p:nvPr>
            <p:ph type="dt" sz="half" idx="10"/>
          </p:nvPr>
        </p:nvSpPr>
        <p:spPr/>
        <p:txBody>
          <a:bodyPr/>
          <a:lstStyle/>
          <a:p>
            <a:fld id="{C874259F-1B44-4ED3-A07D-EF05569F3DDD}" type="datetimeFigureOut">
              <a:rPr lang="zh-CN" altLang="en-US" smtClean="0"/>
              <a:pPr/>
              <a:t>2016-3-9</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83283B75-74AF-400D-B0BA-4118F4189644}" type="slidenum">
              <a:rPr lang="zh-CN" altLang="en-US" smtClean="0"/>
              <a:pPr/>
              <a:t>‹#›</a:t>
            </a:fld>
            <a:endParaRPr lang="zh-CN" altLang="en-US"/>
          </a:p>
        </p:txBody>
      </p:sp>
    </p:spTree>
    <p:extLst>
      <p:ext uri="{BB962C8B-B14F-4D97-AF65-F5344CB8AC3E}">
        <p14:creationId xmlns="" xmlns:p14="http://schemas.microsoft.com/office/powerpoint/2010/main" val="385705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234837" y="1613952"/>
            <a:ext cx="4309960" cy="554810"/>
          </a:xfrm>
        </p:spPr>
        <p:txBody>
          <a:bodyPr anchor="b">
            <a:normAutofit/>
          </a:bodyPr>
          <a:lstStyle>
            <a:lvl1pPr algn="ctr">
              <a:defRPr sz="3000">
                <a:solidFill>
                  <a:schemeClr val="bg2">
                    <a:lumMod val="50000"/>
                  </a:schemeClr>
                </a:solidFill>
                <a:effectLst/>
              </a:defRPr>
            </a:lvl1pPr>
          </a:lstStyle>
          <a:p>
            <a:r>
              <a:rPr lang="zh-CN" altLang="en-US" dirty="0"/>
              <a:t>此处添加您的标题</a:t>
            </a:r>
            <a:endParaRPr lang="en-US" dirty="0"/>
          </a:p>
        </p:txBody>
      </p:sp>
      <p:sp>
        <p:nvSpPr>
          <p:cNvPr id="3" name="KSO_ST2"/>
          <p:cNvSpPr>
            <a:spLocks noGrp="1"/>
          </p:cNvSpPr>
          <p:nvPr>
            <p:ph type="body" idx="1" hasCustomPrompt="1"/>
          </p:nvPr>
        </p:nvSpPr>
        <p:spPr>
          <a:xfrm>
            <a:off x="1234838" y="2211623"/>
            <a:ext cx="4309959" cy="351000"/>
          </a:xfrm>
          <a:prstGeom prst="rect">
            <a:avLst/>
          </a:prstGeom>
          <a:noFill/>
        </p:spPr>
        <p:txBody>
          <a:bodyPr anchor="ctr">
            <a:normAutofit/>
          </a:bodyPr>
          <a:lstStyle>
            <a:lvl1pPr marL="0" indent="0" algn="ctr">
              <a:buNone/>
              <a:defRPr sz="1350">
                <a:solidFill>
                  <a:srgbClr val="C00000"/>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fld id="{C874259F-1B44-4ED3-A07D-EF05569F3DDD}" type="datetimeFigureOut">
              <a:rPr lang="zh-CN" altLang="en-US" smtClean="0"/>
              <a:pPr/>
              <a:t>2016-3-9</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83283B75-74AF-400D-B0BA-4118F4189644}" type="slidenum">
              <a:rPr lang="zh-CN" altLang="en-US" smtClean="0"/>
              <a:pPr/>
              <a:t>‹#›</a:t>
            </a:fld>
            <a:endParaRPr lang="zh-CN" altLang="en-US"/>
          </a:p>
        </p:txBody>
      </p:sp>
      <p:sp>
        <p:nvSpPr>
          <p:cNvPr id="7" name="矩形 6"/>
          <p:cNvSpPr/>
          <p:nvPr/>
        </p:nvSpPr>
        <p:spPr>
          <a:xfrm>
            <a:off x="0" y="0"/>
            <a:ext cx="9144000" cy="10004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7"/>
          <p:cNvSpPr/>
          <p:nvPr/>
        </p:nvSpPr>
        <p:spPr>
          <a:xfrm>
            <a:off x="0" y="4076529"/>
            <a:ext cx="9144000" cy="1066972"/>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9" name="组合 8"/>
          <p:cNvGrpSpPr/>
          <p:nvPr userDrawn="1"/>
        </p:nvGrpSpPr>
        <p:grpSpPr>
          <a:xfrm rot="10800000">
            <a:off x="7047069" y="71904"/>
            <a:ext cx="1159752" cy="4037237"/>
            <a:chOff x="7047069" y="71904"/>
            <a:chExt cx="1159752" cy="4037237"/>
          </a:xfrm>
        </p:grpSpPr>
        <p:sp>
          <p:nvSpPr>
            <p:cNvPr id="12" name="燕尾形 11"/>
            <p:cNvSpPr/>
            <p:nvPr/>
          </p:nvSpPr>
          <p:spPr>
            <a:xfrm rot="5400000">
              <a:off x="7095090" y="1835435"/>
              <a:ext cx="1041766" cy="113780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4" name="燕尾形 13"/>
            <p:cNvSpPr/>
            <p:nvPr/>
          </p:nvSpPr>
          <p:spPr>
            <a:xfrm rot="5400000">
              <a:off x="7117034" y="990060"/>
              <a:ext cx="1041766" cy="113780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5" name="燕尾形 14"/>
            <p:cNvSpPr/>
            <p:nvPr/>
          </p:nvSpPr>
          <p:spPr>
            <a:xfrm rot="5400000">
              <a:off x="7117032" y="144685"/>
              <a:ext cx="1041767" cy="113780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6" name="燕尾形 15"/>
            <p:cNvSpPr/>
            <p:nvPr/>
          </p:nvSpPr>
          <p:spPr>
            <a:xfrm rot="5400000">
              <a:off x="7095090" y="2680794"/>
              <a:ext cx="1041766" cy="113780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8" name="燕尾形 17"/>
            <p:cNvSpPr/>
            <p:nvPr/>
          </p:nvSpPr>
          <p:spPr>
            <a:xfrm rot="5400000">
              <a:off x="7377474" y="3279795"/>
              <a:ext cx="520884" cy="1137808"/>
            </a:xfrm>
            <a:custGeom>
              <a:avLst/>
              <a:gdLst>
                <a:gd name="connsiteX0" fmla="*/ 0 w 1843674"/>
                <a:gd name="connsiteY0" fmla="*/ 0 h 1920493"/>
                <a:gd name="connsiteX1" fmla="*/ 921837 w 1843674"/>
                <a:gd name="connsiteY1" fmla="*/ 0 h 1920493"/>
                <a:gd name="connsiteX2" fmla="*/ 1843674 w 1843674"/>
                <a:gd name="connsiteY2" fmla="*/ 960247 h 1920493"/>
                <a:gd name="connsiteX3" fmla="*/ 921837 w 1843674"/>
                <a:gd name="connsiteY3" fmla="*/ 1920493 h 1920493"/>
                <a:gd name="connsiteX4" fmla="*/ 0 w 1843674"/>
                <a:gd name="connsiteY4" fmla="*/ 1920493 h 1920493"/>
                <a:gd name="connsiteX5" fmla="*/ 921837 w 1843674"/>
                <a:gd name="connsiteY5" fmla="*/ 960247 h 1920493"/>
                <a:gd name="connsiteX6" fmla="*/ 0 w 1843674"/>
                <a:gd name="connsiteY6" fmla="*/ 0 h 1920493"/>
                <a:gd name="connsiteX0" fmla="*/ 0 w 921837"/>
                <a:gd name="connsiteY0" fmla="*/ 0 h 1920493"/>
                <a:gd name="connsiteX1" fmla="*/ 921837 w 921837"/>
                <a:gd name="connsiteY1" fmla="*/ 0 h 1920493"/>
                <a:gd name="connsiteX2" fmla="*/ 921837 w 921837"/>
                <a:gd name="connsiteY2" fmla="*/ 1920493 h 1920493"/>
                <a:gd name="connsiteX3" fmla="*/ 0 w 921837"/>
                <a:gd name="connsiteY3" fmla="*/ 1920493 h 1920493"/>
                <a:gd name="connsiteX4" fmla="*/ 921837 w 921837"/>
                <a:gd name="connsiteY4" fmla="*/ 960247 h 1920493"/>
                <a:gd name="connsiteX5" fmla="*/ 0 w 921837"/>
                <a:gd name="connsiteY5" fmla="*/ 0 h 19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837" h="1920493">
                  <a:moveTo>
                    <a:pt x="0" y="0"/>
                  </a:moveTo>
                  <a:lnTo>
                    <a:pt x="921837" y="0"/>
                  </a:lnTo>
                  <a:lnTo>
                    <a:pt x="921837" y="1920493"/>
                  </a:lnTo>
                  <a:lnTo>
                    <a:pt x="0" y="1920493"/>
                  </a:lnTo>
                  <a:lnTo>
                    <a:pt x="921837" y="960247"/>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9" name="燕尾形 18"/>
            <p:cNvSpPr/>
            <p:nvPr/>
          </p:nvSpPr>
          <p:spPr>
            <a:xfrm rot="5400000">
              <a:off x="7456103" y="-153105"/>
              <a:ext cx="363630" cy="813647"/>
            </a:xfrm>
            <a:custGeom>
              <a:avLst/>
              <a:gdLst>
                <a:gd name="connsiteX0" fmla="*/ 0 w 1843674"/>
                <a:gd name="connsiteY0" fmla="*/ 0 h 1920493"/>
                <a:gd name="connsiteX1" fmla="*/ 921837 w 1843674"/>
                <a:gd name="connsiteY1" fmla="*/ 0 h 1920493"/>
                <a:gd name="connsiteX2" fmla="*/ 1843674 w 1843674"/>
                <a:gd name="connsiteY2" fmla="*/ 960247 h 1920493"/>
                <a:gd name="connsiteX3" fmla="*/ 921837 w 1843674"/>
                <a:gd name="connsiteY3" fmla="*/ 1920493 h 1920493"/>
                <a:gd name="connsiteX4" fmla="*/ 0 w 1843674"/>
                <a:gd name="connsiteY4" fmla="*/ 1920493 h 1920493"/>
                <a:gd name="connsiteX5" fmla="*/ 921837 w 1843674"/>
                <a:gd name="connsiteY5" fmla="*/ 960247 h 1920493"/>
                <a:gd name="connsiteX6" fmla="*/ 0 w 1843674"/>
                <a:gd name="connsiteY6" fmla="*/ 0 h 1920493"/>
                <a:gd name="connsiteX0" fmla="*/ 0 w 1843674"/>
                <a:gd name="connsiteY0" fmla="*/ 0 h 1920493"/>
                <a:gd name="connsiteX1" fmla="*/ 921837 w 1843674"/>
                <a:gd name="connsiteY1" fmla="*/ 0 h 1920493"/>
                <a:gd name="connsiteX2" fmla="*/ 1843674 w 1843674"/>
                <a:gd name="connsiteY2" fmla="*/ 960247 h 1920493"/>
                <a:gd name="connsiteX3" fmla="*/ 1160375 w 1843674"/>
                <a:gd name="connsiteY3" fmla="*/ 1655450 h 1920493"/>
                <a:gd name="connsiteX4" fmla="*/ 0 w 1843674"/>
                <a:gd name="connsiteY4" fmla="*/ 1920493 h 1920493"/>
                <a:gd name="connsiteX5" fmla="*/ 921837 w 1843674"/>
                <a:gd name="connsiteY5" fmla="*/ 960247 h 1920493"/>
                <a:gd name="connsiteX6" fmla="*/ 0 w 1843674"/>
                <a:gd name="connsiteY6" fmla="*/ 0 h 1920493"/>
                <a:gd name="connsiteX0" fmla="*/ 0 w 1843674"/>
                <a:gd name="connsiteY0" fmla="*/ 0 h 1920493"/>
                <a:gd name="connsiteX1" fmla="*/ 1200135 w 1843674"/>
                <a:gd name="connsiteY1" fmla="*/ 265042 h 1920493"/>
                <a:gd name="connsiteX2" fmla="*/ 1843674 w 1843674"/>
                <a:gd name="connsiteY2" fmla="*/ 960247 h 1920493"/>
                <a:gd name="connsiteX3" fmla="*/ 1160375 w 1843674"/>
                <a:gd name="connsiteY3" fmla="*/ 1655450 h 1920493"/>
                <a:gd name="connsiteX4" fmla="*/ 0 w 1843674"/>
                <a:gd name="connsiteY4" fmla="*/ 1920493 h 1920493"/>
                <a:gd name="connsiteX5" fmla="*/ 921837 w 1843674"/>
                <a:gd name="connsiteY5" fmla="*/ 960247 h 1920493"/>
                <a:gd name="connsiteX6" fmla="*/ 0 w 1843674"/>
                <a:gd name="connsiteY6" fmla="*/ 0 h 1920493"/>
                <a:gd name="connsiteX0" fmla="*/ 0 w 1843674"/>
                <a:gd name="connsiteY0" fmla="*/ 0 h 1920493"/>
                <a:gd name="connsiteX1" fmla="*/ 1200135 w 1843674"/>
                <a:gd name="connsiteY1" fmla="*/ 265042 h 1920493"/>
                <a:gd name="connsiteX2" fmla="*/ 1843674 w 1843674"/>
                <a:gd name="connsiteY2" fmla="*/ 960247 h 1920493"/>
                <a:gd name="connsiteX3" fmla="*/ 1160375 w 1843674"/>
                <a:gd name="connsiteY3" fmla="*/ 1655450 h 1920493"/>
                <a:gd name="connsiteX4" fmla="*/ 0 w 1843674"/>
                <a:gd name="connsiteY4" fmla="*/ 1920493 h 1920493"/>
                <a:gd name="connsiteX5" fmla="*/ 1133871 w 1843674"/>
                <a:gd name="connsiteY5" fmla="*/ 933741 h 1920493"/>
                <a:gd name="connsiteX6" fmla="*/ 0 w 1843674"/>
                <a:gd name="connsiteY6" fmla="*/ 0 h 1920493"/>
                <a:gd name="connsiteX0" fmla="*/ 0 w 1843674"/>
                <a:gd name="connsiteY0" fmla="*/ 0 h 1655450"/>
                <a:gd name="connsiteX1" fmla="*/ 1200135 w 1843674"/>
                <a:gd name="connsiteY1" fmla="*/ 265042 h 1655450"/>
                <a:gd name="connsiteX2" fmla="*/ 1843674 w 1843674"/>
                <a:gd name="connsiteY2" fmla="*/ 960247 h 1655450"/>
                <a:gd name="connsiteX3" fmla="*/ 1160375 w 1843674"/>
                <a:gd name="connsiteY3" fmla="*/ 1655450 h 1655450"/>
                <a:gd name="connsiteX4" fmla="*/ 1133871 w 1843674"/>
                <a:gd name="connsiteY4" fmla="*/ 933741 h 1655450"/>
                <a:gd name="connsiteX5" fmla="*/ 0 w 1843674"/>
                <a:gd name="connsiteY5" fmla="*/ 0 h 1655450"/>
                <a:gd name="connsiteX0" fmla="*/ 0 w 709803"/>
                <a:gd name="connsiteY0" fmla="*/ 668699 h 1390408"/>
                <a:gd name="connsiteX1" fmla="*/ 66264 w 709803"/>
                <a:gd name="connsiteY1" fmla="*/ 0 h 1390408"/>
                <a:gd name="connsiteX2" fmla="*/ 709803 w 709803"/>
                <a:gd name="connsiteY2" fmla="*/ 695205 h 1390408"/>
                <a:gd name="connsiteX3" fmla="*/ 26504 w 709803"/>
                <a:gd name="connsiteY3" fmla="*/ 1390408 h 1390408"/>
                <a:gd name="connsiteX4" fmla="*/ 0 w 709803"/>
                <a:gd name="connsiteY4" fmla="*/ 668699 h 1390408"/>
                <a:gd name="connsiteX0" fmla="*/ 26505 w 683299"/>
                <a:gd name="connsiteY0" fmla="*/ 628942 h 1390408"/>
                <a:gd name="connsiteX1" fmla="*/ 39760 w 683299"/>
                <a:gd name="connsiteY1" fmla="*/ 0 h 1390408"/>
                <a:gd name="connsiteX2" fmla="*/ 683299 w 683299"/>
                <a:gd name="connsiteY2" fmla="*/ 695205 h 1390408"/>
                <a:gd name="connsiteX3" fmla="*/ 0 w 683299"/>
                <a:gd name="connsiteY3" fmla="*/ 1390408 h 1390408"/>
                <a:gd name="connsiteX4" fmla="*/ 26505 w 683299"/>
                <a:gd name="connsiteY4" fmla="*/ 628942 h 1390408"/>
                <a:gd name="connsiteX0" fmla="*/ 0 w 656794"/>
                <a:gd name="connsiteY0" fmla="*/ 628942 h 1377156"/>
                <a:gd name="connsiteX1" fmla="*/ 13255 w 656794"/>
                <a:gd name="connsiteY1" fmla="*/ 0 h 1377156"/>
                <a:gd name="connsiteX2" fmla="*/ 656794 w 656794"/>
                <a:gd name="connsiteY2" fmla="*/ 695205 h 1377156"/>
                <a:gd name="connsiteX3" fmla="*/ 2 w 656794"/>
                <a:gd name="connsiteY3" fmla="*/ 1377156 h 1377156"/>
                <a:gd name="connsiteX4" fmla="*/ 0 w 656794"/>
                <a:gd name="connsiteY4" fmla="*/ 628942 h 1377156"/>
                <a:gd name="connsiteX0" fmla="*/ 0 w 656794"/>
                <a:gd name="connsiteY0" fmla="*/ 628942 h 1373346"/>
                <a:gd name="connsiteX1" fmla="*/ 13255 w 656794"/>
                <a:gd name="connsiteY1" fmla="*/ 0 h 1373346"/>
                <a:gd name="connsiteX2" fmla="*/ 656794 w 656794"/>
                <a:gd name="connsiteY2" fmla="*/ 695205 h 1373346"/>
                <a:gd name="connsiteX3" fmla="*/ 19052 w 656794"/>
                <a:gd name="connsiteY3" fmla="*/ 1373346 h 1373346"/>
                <a:gd name="connsiteX4" fmla="*/ 0 w 656794"/>
                <a:gd name="connsiteY4" fmla="*/ 628942 h 1373346"/>
                <a:gd name="connsiteX0" fmla="*/ 5795 w 643539"/>
                <a:gd name="connsiteY0" fmla="*/ 621322 h 1373346"/>
                <a:gd name="connsiteX1" fmla="*/ 0 w 643539"/>
                <a:gd name="connsiteY1" fmla="*/ 0 h 1373346"/>
                <a:gd name="connsiteX2" fmla="*/ 643539 w 643539"/>
                <a:gd name="connsiteY2" fmla="*/ 695205 h 1373346"/>
                <a:gd name="connsiteX3" fmla="*/ 5797 w 643539"/>
                <a:gd name="connsiteY3" fmla="*/ 1373346 h 1373346"/>
                <a:gd name="connsiteX4" fmla="*/ 5795 w 643539"/>
                <a:gd name="connsiteY4" fmla="*/ 621322 h 137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539" h="1373346">
                  <a:moveTo>
                    <a:pt x="5795" y="621322"/>
                  </a:moveTo>
                  <a:cubicBezTo>
                    <a:pt x="3863" y="414215"/>
                    <a:pt x="1932" y="207107"/>
                    <a:pt x="0" y="0"/>
                  </a:cubicBezTo>
                  <a:lnTo>
                    <a:pt x="643539" y="695205"/>
                  </a:lnTo>
                  <a:lnTo>
                    <a:pt x="5797" y="1373346"/>
                  </a:lnTo>
                  <a:cubicBezTo>
                    <a:pt x="5796" y="1123941"/>
                    <a:pt x="5796" y="870727"/>
                    <a:pt x="5795" y="621322"/>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spTree>
    <p:extLst>
      <p:ext uri="{BB962C8B-B14F-4D97-AF65-F5344CB8AC3E}">
        <p14:creationId xmlns="" xmlns:p14="http://schemas.microsoft.com/office/powerpoint/2010/main" val="82805664"/>
      </p:ext>
    </p:extLst>
  </p:cSld>
  <p:clrMapOvr>
    <a:masterClrMapping/>
  </p:clrMapOvr>
  <p:extLst mod="1">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049867" y="933452"/>
            <a:ext cx="3810000" cy="3699272"/>
          </a:xfrm>
        </p:spPr>
        <p:txBody>
          <a:bodyPr/>
          <a:lstStyle/>
          <a:p>
            <a:pPr lvl="0"/>
            <a:r>
              <a:rPr lang="zh-CN" altLang="en-US"/>
              <a:t>编辑母版文本样式</a:t>
            </a:r>
          </a:p>
          <a:p>
            <a:pPr lvl="1"/>
            <a:r>
              <a:rPr lang="zh-CN" altLang="en-US"/>
              <a:t>第二级</a:t>
            </a:r>
          </a:p>
        </p:txBody>
      </p:sp>
      <p:sp>
        <p:nvSpPr>
          <p:cNvPr id="4" name="KSO_BC2"/>
          <p:cNvSpPr>
            <a:spLocks noGrp="1"/>
          </p:cNvSpPr>
          <p:nvPr>
            <p:ph sz="half" idx="2"/>
          </p:nvPr>
        </p:nvSpPr>
        <p:spPr>
          <a:xfrm>
            <a:off x="4889501" y="933452"/>
            <a:ext cx="3820587" cy="3699272"/>
          </a:xfrm>
        </p:spPr>
        <p:txBody>
          <a:bodyPr/>
          <a:lstStyle/>
          <a:p>
            <a:pPr lvl="0"/>
            <a:r>
              <a:rPr lang="zh-CN" altLang="en-US"/>
              <a:t>编辑母版文本样式</a:t>
            </a:r>
          </a:p>
          <a:p>
            <a:pPr lvl="1"/>
            <a:r>
              <a:rPr lang="zh-CN" altLang="en-US"/>
              <a:t>第二级</a:t>
            </a:r>
          </a:p>
        </p:txBody>
      </p:sp>
      <p:sp>
        <p:nvSpPr>
          <p:cNvPr id="5" name="KSO_FD"/>
          <p:cNvSpPr>
            <a:spLocks noGrp="1"/>
          </p:cNvSpPr>
          <p:nvPr>
            <p:ph type="dt" sz="half" idx="10"/>
          </p:nvPr>
        </p:nvSpPr>
        <p:spPr/>
        <p:txBody>
          <a:bodyPr/>
          <a:lstStyle/>
          <a:p>
            <a:fld id="{C874259F-1B44-4ED3-A07D-EF05569F3DDD}" type="datetimeFigureOut">
              <a:rPr lang="zh-CN" altLang="en-US" smtClean="0"/>
              <a:pPr/>
              <a:t>2016-3-9</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83283B75-74AF-400D-B0BA-4118F4189644}" type="slidenum">
              <a:rPr lang="zh-CN" altLang="en-US" smtClean="0"/>
              <a:pPr/>
              <a:t>‹#›</a:t>
            </a:fld>
            <a:endParaRPr lang="zh-CN" altLang="en-US"/>
          </a:p>
        </p:txBody>
      </p:sp>
    </p:spTree>
    <p:extLst>
      <p:ext uri="{BB962C8B-B14F-4D97-AF65-F5344CB8AC3E}">
        <p14:creationId xmlns="" xmlns:p14="http://schemas.microsoft.com/office/powerpoint/2010/main" val="71058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824577" y="185539"/>
            <a:ext cx="6984076" cy="53776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4577" y="1032272"/>
            <a:ext cx="3868340" cy="617934"/>
          </a:xfrm>
        </p:spPr>
        <p:txBody>
          <a:bodyPr anchor="b">
            <a:normAutofit/>
          </a:bodyPr>
          <a:lstStyle>
            <a:lvl1pPr marL="0" indent="0">
              <a:buNone/>
              <a:defRPr sz="1013"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4" name="KSO_BC1"/>
          <p:cNvSpPr>
            <a:spLocks noGrp="1"/>
          </p:cNvSpPr>
          <p:nvPr>
            <p:ph sz="half" idx="2"/>
          </p:nvPr>
        </p:nvSpPr>
        <p:spPr>
          <a:xfrm>
            <a:off x="824577" y="1650206"/>
            <a:ext cx="3868340" cy="2763441"/>
          </a:xfrm>
        </p:spPr>
        <p:txBody>
          <a:bodyPr/>
          <a:lstStyle/>
          <a:p>
            <a:pPr lvl="0"/>
            <a:r>
              <a:rPr lang="zh-CN" altLang="en-US"/>
              <a:t>编辑母版文本样式</a:t>
            </a:r>
          </a:p>
          <a:p>
            <a:pPr lvl="1"/>
            <a:r>
              <a:rPr lang="zh-CN" altLang="en-US"/>
              <a:t>第二级</a:t>
            </a:r>
          </a:p>
        </p:txBody>
      </p:sp>
      <p:sp>
        <p:nvSpPr>
          <p:cNvPr id="5" name="Text Placeholder 4"/>
          <p:cNvSpPr>
            <a:spLocks noGrp="1"/>
          </p:cNvSpPr>
          <p:nvPr>
            <p:ph type="body" sz="quarter" idx="3"/>
          </p:nvPr>
        </p:nvSpPr>
        <p:spPr>
          <a:xfrm>
            <a:off x="4823887" y="1032272"/>
            <a:ext cx="3887391" cy="617934"/>
          </a:xfrm>
        </p:spPr>
        <p:txBody>
          <a:bodyPr anchor="b">
            <a:normAutofit/>
          </a:bodyPr>
          <a:lstStyle>
            <a:lvl1pPr marL="0" indent="0">
              <a:buNone/>
              <a:defRPr sz="1013"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6" name="KSO_BC2"/>
          <p:cNvSpPr>
            <a:spLocks noGrp="1"/>
          </p:cNvSpPr>
          <p:nvPr>
            <p:ph sz="quarter" idx="4"/>
          </p:nvPr>
        </p:nvSpPr>
        <p:spPr>
          <a:xfrm>
            <a:off x="4823887" y="1650206"/>
            <a:ext cx="3887391" cy="2763441"/>
          </a:xfrm>
        </p:spPr>
        <p:txBody>
          <a:bodyPr/>
          <a:lstStyle/>
          <a:p>
            <a:pPr lvl="0"/>
            <a:r>
              <a:rPr lang="zh-CN" altLang="en-US"/>
              <a:t>编辑母版文本样式</a:t>
            </a:r>
          </a:p>
          <a:p>
            <a:pPr lvl="1"/>
            <a:r>
              <a:rPr lang="zh-CN" altLang="en-US"/>
              <a:t>第二级</a:t>
            </a:r>
          </a:p>
        </p:txBody>
      </p:sp>
      <p:sp>
        <p:nvSpPr>
          <p:cNvPr id="7" name="KSO_FD"/>
          <p:cNvSpPr>
            <a:spLocks noGrp="1"/>
          </p:cNvSpPr>
          <p:nvPr>
            <p:ph type="dt" sz="half" idx="10"/>
          </p:nvPr>
        </p:nvSpPr>
        <p:spPr/>
        <p:txBody>
          <a:bodyPr/>
          <a:lstStyle/>
          <a:p>
            <a:fld id="{C874259F-1B44-4ED3-A07D-EF05569F3DDD}" type="datetimeFigureOut">
              <a:rPr lang="zh-CN" altLang="en-US" smtClean="0"/>
              <a:pPr/>
              <a:t>2016-3-9</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83283B75-74AF-400D-B0BA-4118F4189644}" type="slidenum">
              <a:rPr lang="zh-CN" altLang="en-US" smtClean="0"/>
              <a:pPr/>
              <a:t>‹#›</a:t>
            </a:fld>
            <a:endParaRPr lang="zh-CN" altLang="en-US"/>
          </a:p>
        </p:txBody>
      </p:sp>
    </p:spTree>
    <p:extLst>
      <p:ext uri="{BB962C8B-B14F-4D97-AF65-F5344CB8AC3E}">
        <p14:creationId xmlns="" xmlns:p14="http://schemas.microsoft.com/office/powerpoint/2010/main" val="107701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fld id="{C874259F-1B44-4ED3-A07D-EF05569F3DDD}" type="datetimeFigureOut">
              <a:rPr lang="zh-CN" altLang="en-US" smtClean="0"/>
              <a:pPr/>
              <a:t>2016-3-9</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83283B75-74AF-400D-B0BA-4118F4189644}" type="slidenum">
              <a:rPr lang="zh-CN" altLang="en-US" smtClean="0"/>
              <a:pPr/>
              <a:t>‹#›</a:t>
            </a:fld>
            <a:endParaRPr lang="zh-CN" altLang="en-US"/>
          </a:p>
        </p:txBody>
      </p:sp>
    </p:spTree>
    <p:extLst>
      <p:ext uri="{BB962C8B-B14F-4D97-AF65-F5344CB8AC3E}">
        <p14:creationId xmlns="" xmlns:p14="http://schemas.microsoft.com/office/powerpoint/2010/main" val="81145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C874259F-1B44-4ED3-A07D-EF05569F3DDD}" type="datetimeFigureOut">
              <a:rPr lang="zh-CN" altLang="en-US" smtClean="0"/>
              <a:pPr/>
              <a:t>2016-3-9</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83283B75-74AF-400D-B0BA-4118F4189644}" type="slidenum">
              <a:rPr lang="zh-CN" altLang="en-US" smtClean="0"/>
              <a:pPr/>
              <a:t>‹#›</a:t>
            </a:fld>
            <a:endParaRPr lang="zh-CN" altLang="en-US"/>
          </a:p>
        </p:txBody>
      </p:sp>
    </p:spTree>
    <p:extLst>
      <p:ext uri="{BB962C8B-B14F-4D97-AF65-F5344CB8AC3E}">
        <p14:creationId xmlns="" xmlns:p14="http://schemas.microsoft.com/office/powerpoint/2010/main" val="199901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3" y="400052"/>
            <a:ext cx="2949178" cy="1200150"/>
          </a:xfrm>
        </p:spPr>
        <p:txBody>
          <a:bodyPr anchor="b"/>
          <a:lstStyle>
            <a:lvl1pPr>
              <a:defRPr sz="1800"/>
            </a:lvl1pPr>
          </a:lstStyle>
          <a:p>
            <a:r>
              <a:rPr lang="zh-CN" altLang="en-US"/>
              <a:t>单击此处编辑母版标题样式</a:t>
            </a:r>
            <a:endParaRPr lang="en-US" dirty="0"/>
          </a:p>
        </p:txBody>
      </p:sp>
      <p:sp>
        <p:nvSpPr>
          <p:cNvPr id="3" name="KSO_BC1"/>
          <p:cNvSpPr>
            <a:spLocks noGrp="1"/>
          </p:cNvSpPr>
          <p:nvPr>
            <p:ph idx="1"/>
          </p:nvPr>
        </p:nvSpPr>
        <p:spPr>
          <a:xfrm>
            <a:off x="4115992" y="797723"/>
            <a:ext cx="4629150" cy="3655219"/>
          </a:xfrm>
        </p:spPr>
        <p:txBody>
          <a:bodyPr>
            <a:normAutofit/>
          </a:bodyPr>
          <a:lstStyle>
            <a:lvl1pPr>
              <a:defRPr sz="1125"/>
            </a:lvl1pPr>
            <a:lvl2pPr>
              <a:defRPr sz="1013"/>
            </a:lvl2pPr>
            <a:lvl3pPr>
              <a:defRPr sz="900"/>
            </a:lvl3pPr>
            <a:lvl4pPr>
              <a:defRPr sz="788"/>
            </a:lvl4pPr>
            <a:lvl5pPr>
              <a:defRPr sz="788"/>
            </a:lvl5pPr>
            <a:lvl6pPr>
              <a:defRPr sz="1125"/>
            </a:lvl6pPr>
            <a:lvl7pPr>
              <a:defRPr sz="1125"/>
            </a:lvl7pPr>
            <a:lvl8pPr>
              <a:defRPr sz="1125"/>
            </a:lvl8pPr>
            <a:lvl9pPr>
              <a:defRPr sz="1125"/>
            </a:lvl9pPr>
          </a:lstStyle>
          <a:p>
            <a:pPr lvl="0"/>
            <a:r>
              <a:rPr lang="zh-CN" altLang="en-US"/>
              <a:t>编辑母版文本样式</a:t>
            </a:r>
          </a:p>
          <a:p>
            <a:pPr lvl="1"/>
            <a:r>
              <a:rPr lang="zh-CN" altLang="en-US"/>
              <a:t>第二级</a:t>
            </a:r>
          </a:p>
        </p:txBody>
      </p:sp>
      <p:sp>
        <p:nvSpPr>
          <p:cNvPr id="4" name="KSO_BC2"/>
          <p:cNvSpPr>
            <a:spLocks noGrp="1"/>
          </p:cNvSpPr>
          <p:nvPr>
            <p:ph type="body" sz="half" idx="2"/>
          </p:nvPr>
        </p:nvSpPr>
        <p:spPr>
          <a:xfrm>
            <a:off x="858443" y="1600202"/>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编辑母版文本样式</a:t>
            </a:r>
          </a:p>
        </p:txBody>
      </p:sp>
      <p:sp>
        <p:nvSpPr>
          <p:cNvPr id="5" name="KSO_FD"/>
          <p:cNvSpPr>
            <a:spLocks noGrp="1"/>
          </p:cNvSpPr>
          <p:nvPr>
            <p:ph type="dt" sz="half" idx="10"/>
          </p:nvPr>
        </p:nvSpPr>
        <p:spPr/>
        <p:txBody>
          <a:bodyPr/>
          <a:lstStyle/>
          <a:p>
            <a:fld id="{C874259F-1B44-4ED3-A07D-EF05569F3DDD}" type="datetimeFigureOut">
              <a:rPr lang="zh-CN" altLang="en-US" smtClean="0"/>
              <a:pPr/>
              <a:t>2016-3-9</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83283B75-74AF-400D-B0BA-4118F4189644}" type="slidenum">
              <a:rPr lang="zh-CN" altLang="en-US" smtClean="0"/>
              <a:pPr/>
              <a:t>‹#›</a:t>
            </a:fld>
            <a:endParaRPr lang="zh-CN" altLang="en-US"/>
          </a:p>
        </p:txBody>
      </p:sp>
      <p:sp>
        <p:nvSpPr>
          <p:cNvPr id="8" name="矩形 7"/>
          <p:cNvSpPr/>
          <p:nvPr/>
        </p:nvSpPr>
        <p:spPr>
          <a:xfrm>
            <a:off x="0" y="0"/>
            <a:ext cx="9144000" cy="10004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p:nvSpPr>
        <p:spPr>
          <a:xfrm>
            <a:off x="0" y="5043453"/>
            <a:ext cx="9144000" cy="10004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燕尾形 9"/>
          <p:cNvSpPr/>
          <p:nvPr/>
        </p:nvSpPr>
        <p:spPr>
          <a:xfrm rot="5400000">
            <a:off x="8710406" y="4620564"/>
            <a:ext cx="238539" cy="24847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1" name="燕尾形 10"/>
          <p:cNvSpPr/>
          <p:nvPr/>
        </p:nvSpPr>
        <p:spPr>
          <a:xfrm rot="5400000">
            <a:off x="8710406" y="4798772"/>
            <a:ext cx="238539" cy="24847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Tree>
    <p:extLst>
      <p:ext uri="{BB962C8B-B14F-4D97-AF65-F5344CB8AC3E}">
        <p14:creationId xmlns="" xmlns:p14="http://schemas.microsoft.com/office/powerpoint/2010/main" val="141674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342900"/>
            <a:ext cx="2949178" cy="1200150"/>
          </a:xfrm>
        </p:spPr>
        <p:txBody>
          <a:bodyPr anchor="b"/>
          <a:lstStyle>
            <a:lvl1pPr>
              <a:defRPr sz="18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4082125" y="740572"/>
            <a:ext cx="4629150"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zh-CN" altLang="en-US"/>
              <a:t>单击图标添加图片</a:t>
            </a:r>
            <a:endParaRPr lang="en-US" dirty="0"/>
          </a:p>
        </p:txBody>
      </p:sp>
      <p:sp>
        <p:nvSpPr>
          <p:cNvPr id="4" name="KSO_BC2"/>
          <p:cNvSpPr>
            <a:spLocks noGrp="1"/>
          </p:cNvSpPr>
          <p:nvPr>
            <p:ph type="body" sz="half" idx="2"/>
          </p:nvPr>
        </p:nvSpPr>
        <p:spPr>
          <a:xfrm>
            <a:off x="934644" y="1543051"/>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编辑母版文本样式</a:t>
            </a:r>
          </a:p>
        </p:txBody>
      </p:sp>
      <p:sp>
        <p:nvSpPr>
          <p:cNvPr id="5" name="KSO_FD"/>
          <p:cNvSpPr>
            <a:spLocks noGrp="1"/>
          </p:cNvSpPr>
          <p:nvPr>
            <p:ph type="dt" sz="half" idx="10"/>
          </p:nvPr>
        </p:nvSpPr>
        <p:spPr/>
        <p:txBody>
          <a:bodyPr/>
          <a:lstStyle/>
          <a:p>
            <a:fld id="{C874259F-1B44-4ED3-A07D-EF05569F3DDD}" type="datetimeFigureOut">
              <a:rPr lang="zh-CN" altLang="en-US" smtClean="0"/>
              <a:pPr/>
              <a:t>2016-3-9</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83283B75-74AF-400D-B0BA-4118F4189644}" type="slidenum">
              <a:rPr lang="zh-CN" altLang="en-US" smtClean="0"/>
              <a:pPr/>
              <a:t>‹#›</a:t>
            </a:fld>
            <a:endParaRPr lang="zh-CN" altLang="en-US"/>
          </a:p>
        </p:txBody>
      </p:sp>
      <p:sp>
        <p:nvSpPr>
          <p:cNvPr id="8" name="矩形 7"/>
          <p:cNvSpPr/>
          <p:nvPr/>
        </p:nvSpPr>
        <p:spPr>
          <a:xfrm>
            <a:off x="0" y="0"/>
            <a:ext cx="9144000" cy="10004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p:nvSpPr>
        <p:spPr>
          <a:xfrm>
            <a:off x="0" y="5043453"/>
            <a:ext cx="9144000" cy="10004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燕尾形 9"/>
          <p:cNvSpPr/>
          <p:nvPr/>
        </p:nvSpPr>
        <p:spPr>
          <a:xfrm rot="5400000">
            <a:off x="8710406" y="4620564"/>
            <a:ext cx="238539" cy="24847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1" name="燕尾形 10"/>
          <p:cNvSpPr/>
          <p:nvPr/>
        </p:nvSpPr>
        <p:spPr>
          <a:xfrm rot="5400000">
            <a:off x="8710406" y="4798772"/>
            <a:ext cx="238539" cy="24847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Tree>
    <p:extLst>
      <p:ext uri="{BB962C8B-B14F-4D97-AF65-F5344CB8AC3E}">
        <p14:creationId xmlns="" xmlns:p14="http://schemas.microsoft.com/office/powerpoint/2010/main" val="25457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SO_BT1"/>
          <p:cNvSpPr>
            <a:spLocks noGrp="1"/>
          </p:cNvSpPr>
          <p:nvPr>
            <p:ph type="title"/>
          </p:nvPr>
        </p:nvSpPr>
        <p:spPr>
          <a:xfrm>
            <a:off x="223305" y="304578"/>
            <a:ext cx="8292045" cy="524696"/>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4" name="KSO_FD"/>
          <p:cNvSpPr>
            <a:spLocks noGrp="1"/>
          </p:cNvSpPr>
          <p:nvPr>
            <p:ph type="dt" sz="half" idx="2"/>
          </p:nvPr>
        </p:nvSpPr>
        <p:spPr>
          <a:xfrm>
            <a:off x="628650" y="4767265"/>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C874259F-1B44-4ED3-A07D-EF05569F3DDD}" type="datetimeFigureOut">
              <a:rPr lang="zh-CN" altLang="en-US" smtClean="0"/>
              <a:pPr/>
              <a:t>2016-3-9</a:t>
            </a:fld>
            <a:endParaRPr lang="zh-CN" altLang="en-US"/>
          </a:p>
        </p:txBody>
      </p:sp>
      <p:sp>
        <p:nvSpPr>
          <p:cNvPr id="5" name="KSO_FT"/>
          <p:cNvSpPr>
            <a:spLocks noGrp="1"/>
          </p:cNvSpPr>
          <p:nvPr>
            <p:ph type="ftr" sz="quarter" idx="3"/>
          </p:nvPr>
        </p:nvSpPr>
        <p:spPr>
          <a:xfrm>
            <a:off x="3028950" y="4767265"/>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6457950" y="4767265"/>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83283B75-74AF-400D-B0BA-4118F4189644}" type="slidenum">
              <a:rPr lang="zh-CN" altLang="en-US" smtClean="0"/>
              <a:pPr/>
              <a:t>‹#›</a:t>
            </a:fld>
            <a:endParaRPr lang="zh-CN" altLang="en-US"/>
          </a:p>
        </p:txBody>
      </p:sp>
      <p:sp>
        <p:nvSpPr>
          <p:cNvPr id="3" name="KSO_BC1"/>
          <p:cNvSpPr>
            <a:spLocks noGrp="1"/>
          </p:cNvSpPr>
          <p:nvPr>
            <p:ph type="body" idx="1"/>
          </p:nvPr>
        </p:nvSpPr>
        <p:spPr>
          <a:xfrm>
            <a:off x="223305" y="969164"/>
            <a:ext cx="8292045" cy="389490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
        <p:nvSpPr>
          <p:cNvPr id="7" name="矩形 6"/>
          <p:cNvSpPr/>
          <p:nvPr/>
        </p:nvSpPr>
        <p:spPr>
          <a:xfrm>
            <a:off x="0" y="0"/>
            <a:ext cx="9144000" cy="10004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7"/>
          <p:cNvSpPr/>
          <p:nvPr/>
        </p:nvSpPr>
        <p:spPr>
          <a:xfrm>
            <a:off x="0" y="5043453"/>
            <a:ext cx="9144000" cy="10004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燕尾形 8"/>
          <p:cNvSpPr/>
          <p:nvPr/>
        </p:nvSpPr>
        <p:spPr>
          <a:xfrm rot="5400000">
            <a:off x="8710406" y="4620564"/>
            <a:ext cx="238539" cy="24847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燕尾形 9"/>
          <p:cNvSpPr/>
          <p:nvPr/>
        </p:nvSpPr>
        <p:spPr>
          <a:xfrm rot="5400000">
            <a:off x="8710406" y="4798772"/>
            <a:ext cx="238539" cy="24847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Tree>
    <p:extLst>
      <p:ext uri="{BB962C8B-B14F-4D97-AF65-F5344CB8AC3E}">
        <p14:creationId xmlns="" xmlns:p14="http://schemas.microsoft.com/office/powerpoint/2010/main" val="222769968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Lst>
  <p:txStyles>
    <p:titleStyle>
      <a:lvl1pPr algn="l" defTabSz="514350" rtl="0" eaLnBrk="1" latinLnBrk="0" hangingPunct="1">
        <a:lnSpc>
          <a:spcPct val="90000"/>
        </a:lnSpc>
        <a:spcBef>
          <a:spcPct val="0"/>
        </a:spcBef>
        <a:buNone/>
        <a:defRPr sz="2400" b="1" i="0" kern="1200" baseline="0">
          <a:solidFill>
            <a:schemeClr val="accent1"/>
          </a:solidFill>
          <a:effectLst/>
          <a:latin typeface="+mj-ea"/>
          <a:ea typeface="+mj-ea"/>
          <a:cs typeface="+mj-cs"/>
        </a:defRPr>
      </a:lvl1pPr>
    </p:titleStyle>
    <p:bodyStyle>
      <a:lvl1pPr marL="200918" indent="-200918" algn="just" defTabSz="514350" rtl="0" eaLnBrk="1" latinLnBrk="0" hangingPunct="1">
        <a:lnSpc>
          <a:spcPct val="110000"/>
        </a:lnSpc>
        <a:spcBef>
          <a:spcPts val="1013"/>
        </a:spcBef>
        <a:spcAft>
          <a:spcPts val="0"/>
        </a:spcAft>
        <a:buClr>
          <a:schemeClr val="accent1"/>
        </a:buClr>
        <a:buSzPct val="90000"/>
        <a:buFont typeface="Wingdings 3" panose="05040102010807070707" pitchFamily="18" charset="2"/>
        <a:buChar char=""/>
        <a:defRPr sz="1500" kern="1200" baseline="0">
          <a:solidFill>
            <a:schemeClr val="accent1"/>
          </a:solidFill>
          <a:latin typeface="+mj-ea"/>
          <a:ea typeface="+mj-ea"/>
          <a:cs typeface="+mn-cs"/>
        </a:defRPr>
      </a:lvl1pPr>
      <a:lvl2pPr marL="200918" indent="-200918" algn="just" defTabSz="514350" rtl="0" eaLnBrk="1" latinLnBrk="0" hangingPunct="1">
        <a:lnSpc>
          <a:spcPct val="150000"/>
        </a:lnSpc>
        <a:spcBef>
          <a:spcPts val="0"/>
        </a:spcBef>
        <a:spcAft>
          <a:spcPts val="338"/>
        </a:spcAft>
        <a:buClr>
          <a:schemeClr val="accent2">
            <a:lumMod val="60000"/>
            <a:lumOff val="40000"/>
          </a:schemeClr>
        </a:buClr>
        <a:buFont typeface="幼圆" panose="02010509060101010101" pitchFamily="49" charset="-122"/>
        <a:buChar char=" "/>
        <a:defRPr sz="1200" kern="1200" baseline="0">
          <a:solidFill>
            <a:schemeClr val="tx1"/>
          </a:solidFill>
          <a:latin typeface="+mn-ea"/>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3419872" y="3003798"/>
            <a:ext cx="2304256" cy="350408"/>
          </a:xfrm>
        </p:spPr>
        <p:txBody>
          <a:bodyPr/>
          <a:lstStyle/>
          <a:p>
            <a:pPr algn="ctr">
              <a:buNone/>
            </a:pPr>
            <a:r>
              <a:rPr lang="en-US" altLang="zh-CN" sz="2000" b="1" dirty="0" smtClean="0">
                <a:latin typeface="微软雅黑" pitchFamily="34" charset="-122"/>
                <a:ea typeface="微软雅黑" pitchFamily="34" charset="-122"/>
              </a:rPr>
              <a:t>2016.03.09</a:t>
            </a:r>
            <a:endParaRPr lang="zh-CN" altLang="en-US" sz="2000" b="1" dirty="0">
              <a:latin typeface="微软雅黑" pitchFamily="34" charset="-122"/>
              <a:ea typeface="微软雅黑" pitchFamily="34" charset="-122"/>
            </a:endParaRPr>
          </a:p>
        </p:txBody>
      </p:sp>
      <p:sp>
        <p:nvSpPr>
          <p:cNvPr id="2" name="标题 1"/>
          <p:cNvSpPr>
            <a:spLocks noGrp="1"/>
          </p:cNvSpPr>
          <p:nvPr>
            <p:ph type="title"/>
          </p:nvPr>
        </p:nvSpPr>
        <p:spPr>
          <a:xfrm>
            <a:off x="1115616" y="1491630"/>
            <a:ext cx="7272807" cy="943473"/>
          </a:xfrm>
        </p:spPr>
        <p:txBody>
          <a:bodyPr>
            <a:noAutofit/>
          </a:bodyPr>
          <a:lstStyle/>
          <a:p>
            <a:r>
              <a:rPr lang="zh-CN" altLang="en-US" sz="3600" b="1" dirty="0">
                <a:effectLst>
                  <a:outerShdw blurRad="38100" dist="38100" dir="2700000" algn="tl">
                    <a:srgbClr val="000000">
                      <a:alpha val="43137"/>
                    </a:srgbClr>
                  </a:outerShdw>
                </a:effectLst>
                <a:latin typeface="微软雅黑" pitchFamily="34" charset="-122"/>
                <a:ea typeface="微软雅黑" pitchFamily="34" charset="-122"/>
              </a:rPr>
              <a:t>卓越建桥计划</a:t>
            </a:r>
            <a:r>
              <a:rPr lang="en-US" altLang="zh-CN" sz="3600" b="1" dirty="0">
                <a:effectLst>
                  <a:outerShdw blurRad="38100" dist="38100" dir="2700000" algn="tl">
                    <a:srgbClr val="000000">
                      <a:alpha val="43137"/>
                    </a:srgbClr>
                  </a:outerShdw>
                </a:effectLst>
                <a:latin typeface="微软雅黑" pitchFamily="34" charset="-122"/>
                <a:ea typeface="微软雅黑" pitchFamily="34" charset="-122"/>
              </a:rPr>
              <a:t>2016</a:t>
            </a:r>
            <a:r>
              <a:rPr lang="zh-CN" altLang="en-US" sz="3600" b="1" dirty="0">
                <a:effectLst>
                  <a:outerShdw blurRad="38100" dist="38100" dir="2700000" algn="tl">
                    <a:srgbClr val="000000">
                      <a:alpha val="43137"/>
                    </a:srgbClr>
                  </a:outerShdw>
                </a:effectLst>
                <a:latin typeface="微软雅黑" pitchFamily="34" charset="-122"/>
                <a:ea typeface="微软雅黑" pitchFamily="34" charset="-122"/>
              </a:rPr>
              <a:t>年度工作要点</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28596" y="142858"/>
            <a:ext cx="8229600" cy="556684"/>
          </a:xfrm>
        </p:spPr>
        <p:txBody>
          <a:bodyPr>
            <a:normAutofit/>
          </a:bodyPr>
          <a:lstStyle/>
          <a:p>
            <a:r>
              <a:rPr lang="en-US" altLang="zh-CN" sz="2400" dirty="0">
                <a:solidFill>
                  <a:schemeClr val="accent2"/>
                </a:solidFill>
              </a:rPr>
              <a:t>16</a:t>
            </a:r>
            <a:r>
              <a:rPr lang="zh-CN" altLang="en-US" sz="2400" dirty="0">
                <a:solidFill>
                  <a:schemeClr val="accent2"/>
                </a:solidFill>
              </a:rPr>
              <a:t>项分计划</a:t>
            </a:r>
            <a:r>
              <a:rPr lang="en-US" altLang="zh-CN" sz="2400" dirty="0">
                <a:solidFill>
                  <a:schemeClr val="accent2"/>
                </a:solidFill>
              </a:rPr>
              <a:t>64</a:t>
            </a:r>
            <a:r>
              <a:rPr lang="zh-CN" altLang="en-US" sz="2400" dirty="0">
                <a:solidFill>
                  <a:schemeClr val="accent2"/>
                </a:solidFill>
              </a:rPr>
              <a:t>项措施完成情况表：全校面</a:t>
            </a:r>
          </a:p>
        </p:txBody>
      </p:sp>
      <p:graphicFrame>
        <p:nvGraphicFramePr>
          <p:cNvPr id="4" name="表格 3"/>
          <p:cNvGraphicFramePr>
            <a:graphicFrameLocks noGrp="1"/>
          </p:cNvGraphicFramePr>
          <p:nvPr/>
        </p:nvGraphicFramePr>
        <p:xfrm>
          <a:off x="500032" y="714358"/>
          <a:ext cx="7929620" cy="3847545"/>
        </p:xfrm>
        <a:graphic>
          <a:graphicData uri="http://schemas.openxmlformats.org/drawingml/2006/table">
            <a:tbl>
              <a:tblPr/>
              <a:tblGrid>
                <a:gridCol w="2127752"/>
                <a:gridCol w="2880320"/>
                <a:gridCol w="778408"/>
                <a:gridCol w="2143140"/>
              </a:tblGrid>
              <a:tr h="199607">
                <a:tc rowSpan="4">
                  <a:txBody>
                    <a:bodyPr/>
                    <a:lstStyle/>
                    <a:p>
                      <a:pPr algn="just">
                        <a:lnSpc>
                          <a:spcPts val="1200"/>
                        </a:lnSpc>
                        <a:spcAft>
                          <a:spcPts val="0"/>
                        </a:spcAft>
                      </a:pPr>
                      <a:r>
                        <a:rPr lang="en-US" sz="1200" b="1" kern="100" dirty="0">
                          <a:solidFill>
                            <a:schemeClr val="accent2"/>
                          </a:solidFill>
                          <a:latin typeface="+mj-ea"/>
                          <a:ea typeface="+mj-ea"/>
                          <a:cs typeface="Times New Roman"/>
                        </a:rPr>
                        <a:t>D-1 </a:t>
                      </a:r>
                      <a:r>
                        <a:rPr lang="zh-CN" sz="1200" b="1" kern="100" dirty="0">
                          <a:solidFill>
                            <a:schemeClr val="accent2"/>
                          </a:solidFill>
                          <a:latin typeface="+mj-ea"/>
                          <a:ea typeface="+mj-ea"/>
                          <a:cs typeface="Times New Roman"/>
                        </a:rPr>
                        <a:t>提升管理</a:t>
                      </a:r>
                      <a:r>
                        <a:rPr lang="zh-CN" sz="1200" b="1" kern="100" dirty="0" smtClean="0">
                          <a:solidFill>
                            <a:schemeClr val="accent2"/>
                          </a:solidFill>
                          <a:latin typeface="+mj-ea"/>
                          <a:ea typeface="+mj-ea"/>
                          <a:cs typeface="Times New Roman"/>
                        </a:rPr>
                        <a:t>效率</a:t>
                      </a:r>
                      <a:endParaRPr lang="en-US" altLang="zh-CN" sz="1200" b="1" kern="100" dirty="0" smtClean="0">
                        <a:solidFill>
                          <a:schemeClr val="accent2"/>
                        </a:solidFill>
                        <a:latin typeface="+mj-ea"/>
                        <a:ea typeface="+mj-ea"/>
                        <a:cs typeface="Times New Roman"/>
                      </a:endParaRPr>
                    </a:p>
                    <a:p>
                      <a:pPr algn="ctr">
                        <a:lnSpc>
                          <a:spcPts val="1200"/>
                        </a:lnSpc>
                        <a:spcAft>
                          <a:spcPts val="0"/>
                        </a:spcAft>
                      </a:pPr>
                      <a:r>
                        <a:rPr lang="en-US" altLang="zh-CN" sz="1200" b="1" kern="100" dirty="0" smtClean="0">
                          <a:solidFill>
                            <a:schemeClr val="accent2"/>
                          </a:solidFill>
                          <a:latin typeface="+mj-ea"/>
                          <a:ea typeface="+mj-ea"/>
                          <a:cs typeface="Times New Roman"/>
                        </a:rPr>
                        <a:t> </a:t>
                      </a:r>
                      <a:r>
                        <a:rPr lang="zh-CN" altLang="en-US" sz="1200" b="1" kern="100" dirty="0" smtClean="0">
                          <a:solidFill>
                            <a:srgbClr val="0070C0"/>
                          </a:solidFill>
                          <a:latin typeface="+mj-ea"/>
                          <a:ea typeface="+mj-ea"/>
                          <a:cs typeface="Times New Roman"/>
                        </a:rPr>
                        <a:t>部分完成</a:t>
                      </a:r>
                      <a:endParaRPr lang="zh-CN" sz="1200" b="1" kern="100" dirty="0">
                        <a:solidFill>
                          <a:srgbClr val="0070C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200" b="1" kern="0" dirty="0">
                          <a:solidFill>
                            <a:schemeClr val="accent2"/>
                          </a:solidFill>
                          <a:latin typeface="+mj-ea"/>
                          <a:ea typeface="+mj-ea"/>
                          <a:cs typeface="Times New Roman"/>
                        </a:rPr>
                        <a:t>1.</a:t>
                      </a:r>
                      <a:r>
                        <a:rPr lang="zh-CN" sz="1200" b="1" kern="0" dirty="0">
                          <a:solidFill>
                            <a:schemeClr val="accent2"/>
                          </a:solidFill>
                          <a:latin typeface="+mj-ea"/>
                          <a:ea typeface="+mj-ea"/>
                          <a:cs typeface="Times New Roman"/>
                        </a:rPr>
                        <a:t>深化两级管理</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smtClean="0">
                          <a:solidFill>
                            <a:schemeClr val="accent2"/>
                          </a:solidFill>
                          <a:latin typeface="+mj-ea"/>
                          <a:ea typeface="+mj-ea"/>
                          <a:cs typeface="Times New Roman"/>
                        </a:rPr>
                        <a:t>未完</a:t>
                      </a:r>
                      <a:r>
                        <a:rPr lang="zh-CN" sz="1200" b="1" kern="100" dirty="0">
                          <a:solidFill>
                            <a:schemeClr val="accent2"/>
                          </a:solidFill>
                          <a:latin typeface="+mj-ea"/>
                          <a:ea typeface="+mj-ea"/>
                          <a:cs typeface="Times New Roman"/>
                        </a:rPr>
                        <a:t>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0" dirty="0">
                          <a:solidFill>
                            <a:schemeClr val="accent2"/>
                          </a:solidFill>
                          <a:latin typeface="+mj-ea"/>
                          <a:ea typeface="+mj-ea"/>
                          <a:cs typeface="Times New Roman"/>
                        </a:rPr>
                        <a:t>校办、人事处等</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1200"/>
                        </a:lnSpc>
                        <a:spcAft>
                          <a:spcPts val="0"/>
                        </a:spcAft>
                      </a:pPr>
                      <a:r>
                        <a:rPr lang="en-US" sz="1200" b="1" kern="0" dirty="0">
                          <a:solidFill>
                            <a:schemeClr val="accent2"/>
                          </a:solidFill>
                          <a:latin typeface="+mj-ea"/>
                          <a:ea typeface="+mj-ea"/>
                          <a:cs typeface="Times New Roman"/>
                        </a:rPr>
                        <a:t>2.</a:t>
                      </a:r>
                      <a:r>
                        <a:rPr lang="zh-CN" sz="1200" b="1" kern="0" dirty="0">
                          <a:solidFill>
                            <a:schemeClr val="accent2"/>
                          </a:solidFill>
                          <a:latin typeface="+mj-ea"/>
                          <a:ea typeface="+mj-ea"/>
                          <a:cs typeface="Times New Roman"/>
                        </a:rPr>
                        <a:t>推进</a:t>
                      </a:r>
                      <a:r>
                        <a:rPr lang="en-US" sz="1200" b="1" kern="0" dirty="0">
                          <a:solidFill>
                            <a:schemeClr val="accent2"/>
                          </a:solidFill>
                          <a:latin typeface="+mj-ea"/>
                          <a:ea typeface="+mj-ea"/>
                          <a:cs typeface="Times New Roman"/>
                        </a:rPr>
                        <a:t>SOP</a:t>
                      </a:r>
                      <a:r>
                        <a:rPr lang="zh-CN" sz="1200" b="1" kern="0" dirty="0">
                          <a:solidFill>
                            <a:schemeClr val="accent2"/>
                          </a:solidFill>
                          <a:latin typeface="+mj-ea"/>
                          <a:ea typeface="+mj-ea"/>
                          <a:cs typeface="Times New Roman"/>
                        </a:rPr>
                        <a:t>建设</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smtClean="0">
                          <a:solidFill>
                            <a:schemeClr val="accent6"/>
                          </a:solidFill>
                          <a:latin typeface="+mj-ea"/>
                          <a:ea typeface="+mj-ea"/>
                          <a:cs typeface="Times New Roman"/>
                        </a:rPr>
                        <a:t>全部</a:t>
                      </a:r>
                      <a:r>
                        <a:rPr lang="zh-CN" sz="1200" b="1" kern="100" dirty="0">
                          <a:solidFill>
                            <a:schemeClr val="accent6"/>
                          </a:solidFill>
                          <a:latin typeface="+mj-ea"/>
                          <a:ea typeface="+mj-ea"/>
                          <a:cs typeface="Times New Roman"/>
                        </a:rPr>
                        <a:t>完成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0" dirty="0">
                          <a:solidFill>
                            <a:schemeClr val="accent2"/>
                          </a:solidFill>
                          <a:latin typeface="+mj-ea"/>
                          <a:ea typeface="+mj-ea"/>
                          <a:cs typeface="Times New Roman"/>
                        </a:rPr>
                        <a:t>校办</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723">
                <a:tc vMerge="1">
                  <a:txBody>
                    <a:bodyPr/>
                    <a:lstStyle/>
                    <a:p>
                      <a:endParaRPr lang="zh-CN" altLang="en-US"/>
                    </a:p>
                  </a:txBody>
                  <a:tcPr/>
                </a:tc>
                <a:tc>
                  <a:txBody>
                    <a:bodyPr/>
                    <a:lstStyle/>
                    <a:p>
                      <a:pPr algn="just">
                        <a:spcAft>
                          <a:spcPts val="0"/>
                        </a:spcAft>
                      </a:pPr>
                      <a:r>
                        <a:rPr lang="en-US" sz="1200" b="1" kern="0" dirty="0">
                          <a:solidFill>
                            <a:schemeClr val="accent2"/>
                          </a:solidFill>
                          <a:latin typeface="+mj-ea"/>
                          <a:ea typeface="+mj-ea"/>
                          <a:cs typeface="Times New Roman"/>
                        </a:rPr>
                        <a:t>3.</a:t>
                      </a:r>
                      <a:r>
                        <a:rPr lang="zh-CN" sz="1200" b="1" kern="0" dirty="0">
                          <a:solidFill>
                            <a:schemeClr val="accent2"/>
                          </a:solidFill>
                          <a:latin typeface="+mj-ea"/>
                          <a:ea typeface="+mj-ea"/>
                          <a:cs typeface="Times New Roman"/>
                        </a:rPr>
                        <a:t>加强内部制度体系建设</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smtClean="0">
                          <a:solidFill>
                            <a:srgbClr val="00B050"/>
                          </a:solidFill>
                          <a:latin typeface="+mj-ea"/>
                          <a:ea typeface="+mj-ea"/>
                          <a:cs typeface="Times New Roman"/>
                        </a:rPr>
                        <a:t>基本</a:t>
                      </a:r>
                      <a:r>
                        <a:rPr lang="zh-CN" sz="1200" b="1" kern="0" dirty="0">
                          <a:solidFill>
                            <a:srgbClr val="00B050"/>
                          </a:solidFill>
                          <a:latin typeface="+mj-ea"/>
                          <a:ea typeface="+mj-ea"/>
                          <a:cs typeface="Times New Roman"/>
                        </a:rPr>
                        <a:t>完成</a:t>
                      </a:r>
                      <a:endParaRPr lang="zh-CN" sz="1200" b="1" kern="100" dirty="0">
                        <a:solidFill>
                          <a:srgbClr val="00B05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校办</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723">
                <a:tc vMerge="1">
                  <a:txBody>
                    <a:bodyPr/>
                    <a:lstStyle/>
                    <a:p>
                      <a:endParaRPr lang="zh-CN" altLang="en-US"/>
                    </a:p>
                  </a:txBody>
                  <a:tcPr/>
                </a:tc>
                <a:tc>
                  <a:txBody>
                    <a:bodyPr/>
                    <a:lstStyle/>
                    <a:p>
                      <a:pPr algn="just">
                        <a:spcAft>
                          <a:spcPts val="0"/>
                        </a:spcAft>
                      </a:pPr>
                      <a:r>
                        <a:rPr lang="en-US" sz="1200" b="1" kern="0" dirty="0">
                          <a:solidFill>
                            <a:schemeClr val="accent2"/>
                          </a:solidFill>
                          <a:latin typeface="+mj-ea"/>
                          <a:ea typeface="+mj-ea"/>
                          <a:cs typeface="Times New Roman"/>
                        </a:rPr>
                        <a:t>4.</a:t>
                      </a:r>
                      <a:r>
                        <a:rPr lang="zh-CN" sz="1200" b="1" kern="0" dirty="0">
                          <a:solidFill>
                            <a:schemeClr val="accent2"/>
                          </a:solidFill>
                          <a:latin typeface="+mj-ea"/>
                          <a:ea typeface="+mj-ea"/>
                          <a:cs typeface="Times New Roman"/>
                        </a:rPr>
                        <a:t>推动定岗定编工作</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smtClean="0">
                          <a:solidFill>
                            <a:schemeClr val="accent2"/>
                          </a:solidFill>
                          <a:latin typeface="+mj-ea"/>
                          <a:ea typeface="+mj-ea"/>
                          <a:cs typeface="Times New Roman"/>
                        </a:rPr>
                        <a:t>未完</a:t>
                      </a:r>
                      <a:r>
                        <a:rPr lang="zh-CN" sz="1200" b="1" kern="100" dirty="0">
                          <a:solidFill>
                            <a:schemeClr val="accent2"/>
                          </a:solidFill>
                          <a:latin typeface="+mj-ea"/>
                          <a:ea typeface="+mj-ea"/>
                          <a:cs typeface="Times New Roman"/>
                        </a:rPr>
                        <a:t>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校办</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rowSpan="7">
                  <a:txBody>
                    <a:bodyPr/>
                    <a:lstStyle/>
                    <a:p>
                      <a:pPr algn="just">
                        <a:lnSpc>
                          <a:spcPts val="1200"/>
                        </a:lnSpc>
                        <a:spcAft>
                          <a:spcPts val="0"/>
                        </a:spcAft>
                      </a:pPr>
                      <a:r>
                        <a:rPr lang="en-US" sz="1200" b="1" kern="100" dirty="0">
                          <a:solidFill>
                            <a:schemeClr val="accent2"/>
                          </a:solidFill>
                          <a:latin typeface="+mj-ea"/>
                          <a:ea typeface="+mj-ea"/>
                          <a:cs typeface="Times New Roman"/>
                        </a:rPr>
                        <a:t>D-2 </a:t>
                      </a:r>
                      <a:r>
                        <a:rPr lang="zh-CN" sz="1200" b="1" kern="100" dirty="0">
                          <a:solidFill>
                            <a:schemeClr val="accent2"/>
                          </a:solidFill>
                          <a:latin typeface="+mj-ea"/>
                          <a:ea typeface="+mj-ea"/>
                          <a:cs typeface="Times New Roman"/>
                        </a:rPr>
                        <a:t>建设智慧</a:t>
                      </a:r>
                      <a:r>
                        <a:rPr lang="zh-CN" sz="1200" b="1" kern="100" dirty="0" smtClean="0">
                          <a:solidFill>
                            <a:schemeClr val="accent2"/>
                          </a:solidFill>
                          <a:latin typeface="+mj-ea"/>
                          <a:ea typeface="+mj-ea"/>
                          <a:cs typeface="Times New Roman"/>
                        </a:rPr>
                        <a:t>校园</a:t>
                      </a:r>
                      <a:endParaRPr lang="en-US" altLang="zh-CN" sz="1200" b="1" kern="100" dirty="0" smtClean="0">
                        <a:solidFill>
                          <a:schemeClr val="accent2"/>
                        </a:solidFill>
                        <a:latin typeface="+mj-ea"/>
                        <a:ea typeface="+mj-ea"/>
                        <a:cs typeface="Times New Roman"/>
                      </a:endParaRPr>
                    </a:p>
                    <a:p>
                      <a:pPr algn="ctr">
                        <a:lnSpc>
                          <a:spcPts val="1200"/>
                        </a:lnSpc>
                        <a:spcAft>
                          <a:spcPts val="0"/>
                        </a:spcAft>
                      </a:pPr>
                      <a:r>
                        <a:rPr lang="zh-CN" altLang="en-US" sz="1200" b="1" kern="100" dirty="0" smtClean="0">
                          <a:solidFill>
                            <a:srgbClr val="0070C0"/>
                          </a:solidFill>
                          <a:latin typeface="+mj-ea"/>
                          <a:ea typeface="+mj-ea"/>
                          <a:cs typeface="Times New Roman"/>
                        </a:rPr>
                        <a:t>部分完成</a:t>
                      </a:r>
                      <a:endParaRPr lang="zh-CN" sz="1200" b="1" kern="100" dirty="0">
                        <a:solidFill>
                          <a:srgbClr val="0070C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200" b="1" kern="0" dirty="0">
                          <a:solidFill>
                            <a:schemeClr val="accent2"/>
                          </a:solidFill>
                          <a:latin typeface="+mj-ea"/>
                          <a:ea typeface="+mj-ea"/>
                          <a:cs typeface="Times New Roman"/>
                        </a:rPr>
                        <a:t>1.</a:t>
                      </a:r>
                      <a:r>
                        <a:rPr lang="zh-CN" sz="1200" b="1" kern="0" dirty="0">
                          <a:solidFill>
                            <a:schemeClr val="accent2"/>
                          </a:solidFill>
                          <a:latin typeface="+mj-ea"/>
                          <a:ea typeface="+mj-ea"/>
                          <a:cs typeface="Times New Roman"/>
                        </a:rPr>
                        <a:t>探索智慧校园运行机制</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smtClean="0">
                          <a:solidFill>
                            <a:schemeClr val="accent6"/>
                          </a:solidFill>
                          <a:latin typeface="+mj-ea"/>
                          <a:ea typeface="+mj-ea"/>
                          <a:cs typeface="Times New Roman"/>
                        </a:rPr>
                        <a:t>全部</a:t>
                      </a:r>
                      <a:r>
                        <a:rPr lang="zh-CN" sz="1200" b="1" kern="100" dirty="0">
                          <a:solidFill>
                            <a:schemeClr val="accent6"/>
                          </a:solidFill>
                          <a:latin typeface="+mj-ea"/>
                          <a:ea typeface="+mj-ea"/>
                          <a:cs typeface="Times New Roman"/>
                        </a:rPr>
                        <a:t>完成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0" dirty="0">
                          <a:solidFill>
                            <a:schemeClr val="accent2"/>
                          </a:solidFill>
                          <a:latin typeface="+mj-ea"/>
                          <a:ea typeface="+mj-ea"/>
                          <a:cs typeface="Times New Roman"/>
                        </a:rPr>
                        <a:t>信息办</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1200"/>
                        </a:lnSpc>
                        <a:spcAft>
                          <a:spcPts val="0"/>
                        </a:spcAft>
                      </a:pPr>
                      <a:r>
                        <a:rPr lang="en-US" sz="1200" b="1" kern="0" dirty="0">
                          <a:solidFill>
                            <a:schemeClr val="accent2"/>
                          </a:solidFill>
                          <a:latin typeface="+mj-ea"/>
                          <a:ea typeface="+mj-ea"/>
                          <a:cs typeface="Times New Roman"/>
                        </a:rPr>
                        <a:t>2.</a:t>
                      </a:r>
                      <a:r>
                        <a:rPr lang="zh-CN" sz="1200" b="1" kern="0" dirty="0">
                          <a:solidFill>
                            <a:schemeClr val="accent2"/>
                          </a:solidFill>
                          <a:latin typeface="+mj-ea"/>
                          <a:ea typeface="+mj-ea"/>
                          <a:cs typeface="Times New Roman"/>
                        </a:rPr>
                        <a:t>制订智慧校园建设规划</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smtClean="0">
                          <a:solidFill>
                            <a:srgbClr val="0070C0"/>
                          </a:solidFill>
                          <a:latin typeface="+mj-ea"/>
                          <a:ea typeface="+mj-ea"/>
                          <a:cs typeface="Times New Roman"/>
                        </a:rPr>
                        <a:t>部分</a:t>
                      </a:r>
                      <a:r>
                        <a:rPr lang="zh-CN" sz="1200" b="1" kern="0" dirty="0">
                          <a:solidFill>
                            <a:srgbClr val="0070C0"/>
                          </a:solidFill>
                          <a:latin typeface="+mj-ea"/>
                          <a:ea typeface="+mj-ea"/>
                          <a:cs typeface="Times New Roman"/>
                        </a:rPr>
                        <a:t>完成</a:t>
                      </a:r>
                      <a:endParaRPr lang="zh-CN" sz="1200" b="1" kern="100" dirty="0">
                        <a:solidFill>
                          <a:srgbClr val="0070C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0" dirty="0">
                          <a:solidFill>
                            <a:schemeClr val="accent2"/>
                          </a:solidFill>
                          <a:latin typeface="+mj-ea"/>
                          <a:ea typeface="+mj-ea"/>
                          <a:cs typeface="Times New Roman"/>
                        </a:rPr>
                        <a:t>信息办</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180">
                <a:tc vMerge="1">
                  <a:txBody>
                    <a:bodyPr/>
                    <a:lstStyle/>
                    <a:p>
                      <a:endParaRPr lang="zh-CN" altLang="en-US"/>
                    </a:p>
                  </a:txBody>
                  <a:tcPr/>
                </a:tc>
                <a:tc>
                  <a:txBody>
                    <a:bodyPr/>
                    <a:lstStyle/>
                    <a:p>
                      <a:pPr algn="just">
                        <a:lnSpc>
                          <a:spcPts val="1200"/>
                        </a:lnSpc>
                        <a:spcAft>
                          <a:spcPts val="0"/>
                        </a:spcAft>
                      </a:pPr>
                      <a:r>
                        <a:rPr lang="en-US" sz="1200" b="1" kern="0" dirty="0">
                          <a:solidFill>
                            <a:schemeClr val="accent2"/>
                          </a:solidFill>
                          <a:latin typeface="+mj-ea"/>
                          <a:ea typeface="+mj-ea"/>
                          <a:cs typeface="Times New Roman"/>
                        </a:rPr>
                        <a:t>3.</a:t>
                      </a:r>
                      <a:r>
                        <a:rPr lang="zh-CN" sz="1200" b="1" kern="0" dirty="0">
                          <a:solidFill>
                            <a:schemeClr val="accent2"/>
                          </a:solidFill>
                          <a:latin typeface="+mj-ea"/>
                          <a:ea typeface="+mj-ea"/>
                          <a:cs typeface="Times New Roman"/>
                        </a:rPr>
                        <a:t>完成“建桥人学习档”系统建设</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smtClean="0">
                          <a:solidFill>
                            <a:schemeClr val="accent6"/>
                          </a:solidFill>
                          <a:latin typeface="+mj-ea"/>
                          <a:ea typeface="+mj-ea"/>
                          <a:cs typeface="Times New Roman"/>
                        </a:rPr>
                        <a:t>全部</a:t>
                      </a:r>
                      <a:r>
                        <a:rPr lang="zh-CN" sz="1200" b="1" kern="100" dirty="0">
                          <a:solidFill>
                            <a:schemeClr val="accent6"/>
                          </a:solidFill>
                          <a:latin typeface="+mj-ea"/>
                          <a:ea typeface="+mj-ea"/>
                          <a:cs typeface="Times New Roman"/>
                        </a:rPr>
                        <a:t>完成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0" dirty="0">
                          <a:solidFill>
                            <a:schemeClr val="accent2"/>
                          </a:solidFill>
                          <a:latin typeface="+mj-ea"/>
                          <a:ea typeface="+mj-ea"/>
                          <a:cs typeface="Times New Roman"/>
                        </a:rPr>
                        <a:t>信息办、教务处、学生处</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1200"/>
                        </a:lnSpc>
                        <a:spcAft>
                          <a:spcPts val="0"/>
                        </a:spcAft>
                      </a:pPr>
                      <a:r>
                        <a:rPr lang="en-US" sz="1200" b="1" kern="0" dirty="0">
                          <a:solidFill>
                            <a:schemeClr val="accent2"/>
                          </a:solidFill>
                          <a:latin typeface="+mj-ea"/>
                          <a:ea typeface="+mj-ea"/>
                          <a:cs typeface="Times New Roman"/>
                        </a:rPr>
                        <a:t>4.</a:t>
                      </a:r>
                      <a:r>
                        <a:rPr lang="zh-CN" sz="1200" b="1" kern="0" dirty="0">
                          <a:solidFill>
                            <a:schemeClr val="accent2"/>
                          </a:solidFill>
                          <a:latin typeface="+mj-ea"/>
                          <a:ea typeface="+mj-ea"/>
                          <a:cs typeface="Times New Roman"/>
                        </a:rPr>
                        <a:t>校内教学状态数据库、评估资料库建设</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smtClean="0">
                          <a:solidFill>
                            <a:srgbClr val="0070C0"/>
                          </a:solidFill>
                          <a:latin typeface="+mj-ea"/>
                          <a:ea typeface="+mj-ea"/>
                          <a:cs typeface="Times New Roman"/>
                        </a:rPr>
                        <a:t>部分</a:t>
                      </a:r>
                      <a:r>
                        <a:rPr lang="zh-CN" sz="1200" b="1" kern="0" dirty="0">
                          <a:solidFill>
                            <a:srgbClr val="0070C0"/>
                          </a:solidFill>
                          <a:latin typeface="+mj-ea"/>
                          <a:ea typeface="+mj-ea"/>
                          <a:cs typeface="Times New Roman"/>
                        </a:rPr>
                        <a:t>完成</a:t>
                      </a:r>
                      <a:endParaRPr lang="zh-CN" sz="1200" b="1" kern="100" dirty="0">
                        <a:solidFill>
                          <a:srgbClr val="0070C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0" dirty="0">
                          <a:solidFill>
                            <a:schemeClr val="accent2"/>
                          </a:solidFill>
                          <a:latin typeface="+mj-ea"/>
                          <a:ea typeface="+mj-ea"/>
                          <a:cs typeface="Times New Roman"/>
                        </a:rPr>
                        <a:t>信息办、教务处</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1200"/>
                        </a:lnSpc>
                        <a:spcAft>
                          <a:spcPts val="0"/>
                        </a:spcAft>
                      </a:pPr>
                      <a:r>
                        <a:rPr lang="en-US" sz="1200" b="1" kern="0" dirty="0">
                          <a:solidFill>
                            <a:schemeClr val="accent2"/>
                          </a:solidFill>
                          <a:latin typeface="+mj-ea"/>
                          <a:ea typeface="+mj-ea"/>
                          <a:cs typeface="Times New Roman"/>
                        </a:rPr>
                        <a:t>5.</a:t>
                      </a:r>
                      <a:r>
                        <a:rPr lang="zh-CN" sz="1200" b="1" kern="0" dirty="0">
                          <a:solidFill>
                            <a:schemeClr val="accent2"/>
                          </a:solidFill>
                          <a:latin typeface="+mj-ea"/>
                          <a:ea typeface="+mj-ea"/>
                          <a:cs typeface="Times New Roman"/>
                        </a:rPr>
                        <a:t>教师综合评价系统建设</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smtClean="0">
                          <a:solidFill>
                            <a:schemeClr val="accent2"/>
                          </a:solidFill>
                          <a:latin typeface="+mj-ea"/>
                          <a:ea typeface="+mj-ea"/>
                          <a:cs typeface="Times New Roman"/>
                        </a:rPr>
                        <a:t>未完</a:t>
                      </a:r>
                      <a:r>
                        <a:rPr lang="zh-CN" sz="1200" b="1" kern="100" dirty="0">
                          <a:solidFill>
                            <a:schemeClr val="accent2"/>
                          </a:solidFill>
                          <a:latin typeface="+mj-ea"/>
                          <a:ea typeface="+mj-ea"/>
                          <a:cs typeface="Times New Roman"/>
                        </a:rPr>
                        <a:t>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0" dirty="0">
                          <a:solidFill>
                            <a:schemeClr val="accent2"/>
                          </a:solidFill>
                          <a:latin typeface="+mj-ea"/>
                          <a:ea typeface="+mj-ea"/>
                          <a:cs typeface="Times New Roman"/>
                        </a:rPr>
                        <a:t>信息办、人事处</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1200"/>
                        </a:lnSpc>
                        <a:spcAft>
                          <a:spcPts val="0"/>
                        </a:spcAft>
                      </a:pPr>
                      <a:r>
                        <a:rPr lang="en-US" sz="1200" b="1" kern="0" dirty="0">
                          <a:solidFill>
                            <a:schemeClr val="accent2"/>
                          </a:solidFill>
                          <a:latin typeface="+mj-ea"/>
                          <a:ea typeface="+mj-ea"/>
                          <a:cs typeface="Times New Roman"/>
                        </a:rPr>
                        <a:t>6.</a:t>
                      </a:r>
                      <a:r>
                        <a:rPr lang="zh-CN" sz="1200" b="1" kern="0" dirty="0">
                          <a:solidFill>
                            <a:schemeClr val="accent2"/>
                          </a:solidFill>
                          <a:latin typeface="+mj-ea"/>
                          <a:ea typeface="+mj-ea"/>
                          <a:cs typeface="Times New Roman"/>
                        </a:rPr>
                        <a:t>学生选课系统建设</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smtClean="0">
                          <a:solidFill>
                            <a:schemeClr val="accent2"/>
                          </a:solidFill>
                          <a:latin typeface="+mj-ea"/>
                          <a:ea typeface="+mj-ea"/>
                          <a:cs typeface="Times New Roman"/>
                        </a:rPr>
                        <a:t>未完</a:t>
                      </a:r>
                      <a:r>
                        <a:rPr lang="zh-CN" sz="1200" b="1" kern="100" dirty="0">
                          <a:solidFill>
                            <a:schemeClr val="accent2"/>
                          </a:solidFill>
                          <a:latin typeface="+mj-ea"/>
                          <a:ea typeface="+mj-ea"/>
                          <a:cs typeface="Times New Roman"/>
                        </a:rPr>
                        <a:t>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0" dirty="0">
                          <a:solidFill>
                            <a:schemeClr val="accent2"/>
                          </a:solidFill>
                          <a:latin typeface="+mj-ea"/>
                          <a:ea typeface="+mj-ea"/>
                          <a:cs typeface="Times New Roman"/>
                        </a:rPr>
                        <a:t>信息办、教务处</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35">
                <a:tc vMerge="1">
                  <a:txBody>
                    <a:bodyPr/>
                    <a:lstStyle/>
                    <a:p>
                      <a:endParaRPr lang="zh-CN" altLang="en-US"/>
                    </a:p>
                  </a:txBody>
                  <a:tcPr/>
                </a:tc>
                <a:tc>
                  <a:txBody>
                    <a:bodyPr/>
                    <a:lstStyle/>
                    <a:p>
                      <a:pPr algn="just">
                        <a:lnSpc>
                          <a:spcPts val="1200"/>
                        </a:lnSpc>
                        <a:spcAft>
                          <a:spcPts val="0"/>
                        </a:spcAft>
                      </a:pPr>
                      <a:r>
                        <a:rPr lang="en-US" sz="1200" b="1" kern="0" dirty="0">
                          <a:solidFill>
                            <a:schemeClr val="accent2"/>
                          </a:solidFill>
                          <a:latin typeface="+mj-ea"/>
                          <a:ea typeface="+mj-ea"/>
                          <a:cs typeface="Times New Roman"/>
                        </a:rPr>
                        <a:t>7.</a:t>
                      </a:r>
                      <a:r>
                        <a:rPr lang="zh-CN" sz="1200" b="1" kern="0" dirty="0">
                          <a:solidFill>
                            <a:schemeClr val="accent2"/>
                          </a:solidFill>
                          <a:latin typeface="+mj-ea"/>
                          <a:ea typeface="+mj-ea"/>
                          <a:cs typeface="Times New Roman"/>
                        </a:rPr>
                        <a:t>校内支付平台、薪资平台建设</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smtClean="0">
                          <a:solidFill>
                            <a:schemeClr val="accent6"/>
                          </a:solidFill>
                          <a:latin typeface="+mj-ea"/>
                          <a:ea typeface="+mj-ea"/>
                          <a:cs typeface="Times New Roman"/>
                        </a:rPr>
                        <a:t>全部</a:t>
                      </a:r>
                      <a:r>
                        <a:rPr lang="zh-CN" sz="1200" b="1" kern="100" dirty="0">
                          <a:solidFill>
                            <a:schemeClr val="accent6"/>
                          </a:solidFill>
                          <a:latin typeface="+mj-ea"/>
                          <a:ea typeface="+mj-ea"/>
                          <a:cs typeface="Times New Roman"/>
                        </a:rPr>
                        <a:t>完成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0" dirty="0">
                          <a:solidFill>
                            <a:schemeClr val="accent2"/>
                          </a:solidFill>
                          <a:latin typeface="+mj-ea"/>
                          <a:ea typeface="+mj-ea"/>
                          <a:cs typeface="Times New Roman"/>
                        </a:rPr>
                        <a:t>信息办、校办、财务处、人事处</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rowSpan="5">
                  <a:txBody>
                    <a:bodyPr/>
                    <a:lstStyle/>
                    <a:p>
                      <a:pPr algn="just">
                        <a:lnSpc>
                          <a:spcPts val="1200"/>
                        </a:lnSpc>
                        <a:spcAft>
                          <a:spcPts val="0"/>
                        </a:spcAft>
                      </a:pPr>
                      <a:r>
                        <a:rPr lang="en-US" sz="1200" b="1" kern="100" dirty="0">
                          <a:solidFill>
                            <a:schemeClr val="accent2"/>
                          </a:solidFill>
                          <a:latin typeface="+mj-ea"/>
                          <a:ea typeface="+mj-ea"/>
                          <a:cs typeface="Times New Roman"/>
                        </a:rPr>
                        <a:t>D-3</a:t>
                      </a:r>
                      <a:r>
                        <a:rPr lang="zh-CN" sz="1200" b="1" kern="100" dirty="0">
                          <a:solidFill>
                            <a:schemeClr val="accent2"/>
                          </a:solidFill>
                          <a:latin typeface="+mj-ea"/>
                          <a:ea typeface="+mj-ea"/>
                          <a:cs typeface="Times New Roman"/>
                        </a:rPr>
                        <a:t>推进国际化</a:t>
                      </a:r>
                      <a:r>
                        <a:rPr lang="zh-CN" sz="1200" b="1" kern="100" dirty="0" smtClean="0">
                          <a:solidFill>
                            <a:schemeClr val="accent2"/>
                          </a:solidFill>
                          <a:latin typeface="+mj-ea"/>
                          <a:ea typeface="+mj-ea"/>
                          <a:cs typeface="Times New Roman"/>
                        </a:rPr>
                        <a:t>进程</a:t>
                      </a:r>
                      <a:endParaRPr lang="en-US" altLang="zh-CN" sz="1200" b="1" kern="100" dirty="0" smtClean="0">
                        <a:solidFill>
                          <a:schemeClr val="accent2"/>
                        </a:solidFill>
                        <a:latin typeface="+mj-ea"/>
                        <a:ea typeface="+mj-ea"/>
                        <a:cs typeface="Times New Roman"/>
                      </a:endParaRPr>
                    </a:p>
                    <a:p>
                      <a:pPr algn="ctr">
                        <a:lnSpc>
                          <a:spcPts val="1200"/>
                        </a:lnSpc>
                        <a:spcAft>
                          <a:spcPts val="0"/>
                        </a:spcAft>
                      </a:pPr>
                      <a:r>
                        <a:rPr lang="zh-CN" altLang="en-US" sz="1200" b="1" kern="100" dirty="0" smtClean="0">
                          <a:solidFill>
                            <a:srgbClr val="0070C0"/>
                          </a:solidFill>
                          <a:latin typeface="+mj-ea"/>
                          <a:ea typeface="+mj-ea"/>
                          <a:cs typeface="Times New Roman"/>
                        </a:rPr>
                        <a:t>部分完成</a:t>
                      </a:r>
                      <a:endParaRPr lang="zh-CN" sz="1200" b="1" kern="100" dirty="0">
                        <a:solidFill>
                          <a:srgbClr val="0070C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200" b="1" kern="0">
                          <a:solidFill>
                            <a:schemeClr val="accent2"/>
                          </a:solidFill>
                          <a:latin typeface="+mj-ea"/>
                          <a:ea typeface="+mj-ea"/>
                          <a:cs typeface="Times New Roman"/>
                        </a:rPr>
                        <a:t>1.</a:t>
                      </a:r>
                      <a:r>
                        <a:rPr lang="zh-CN" sz="1200" b="1" kern="0">
                          <a:solidFill>
                            <a:schemeClr val="accent2"/>
                          </a:solidFill>
                          <a:latin typeface="+mj-ea"/>
                          <a:ea typeface="+mj-ea"/>
                          <a:cs typeface="Times New Roman"/>
                        </a:rPr>
                        <a:t>提升学生外语交流能力</a:t>
                      </a:r>
                      <a:endParaRPr lang="zh-CN" sz="1200" b="1" kern="10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smtClean="0">
                          <a:solidFill>
                            <a:schemeClr val="accent6"/>
                          </a:solidFill>
                          <a:latin typeface="+mj-ea"/>
                          <a:ea typeface="+mj-ea"/>
                          <a:cs typeface="Times New Roman"/>
                        </a:rPr>
                        <a:t>全部</a:t>
                      </a:r>
                      <a:r>
                        <a:rPr lang="zh-CN" sz="1200" b="1" kern="100" dirty="0">
                          <a:solidFill>
                            <a:schemeClr val="accent6"/>
                          </a:solidFill>
                          <a:latin typeface="+mj-ea"/>
                          <a:ea typeface="+mj-ea"/>
                          <a:cs typeface="Times New Roman"/>
                        </a:rPr>
                        <a:t>完成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0" dirty="0">
                          <a:solidFill>
                            <a:schemeClr val="accent2"/>
                          </a:solidFill>
                          <a:latin typeface="+mj-ea"/>
                          <a:ea typeface="+mj-ea"/>
                          <a:cs typeface="Times New Roman"/>
                        </a:rPr>
                        <a:t>教务处、外国语学院</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1200"/>
                        </a:lnSpc>
                        <a:spcAft>
                          <a:spcPts val="0"/>
                        </a:spcAft>
                      </a:pPr>
                      <a:r>
                        <a:rPr lang="en-US" sz="1200" b="1" kern="0" dirty="0">
                          <a:solidFill>
                            <a:schemeClr val="accent2"/>
                          </a:solidFill>
                          <a:latin typeface="+mj-ea"/>
                          <a:ea typeface="+mj-ea"/>
                          <a:cs typeface="Times New Roman"/>
                        </a:rPr>
                        <a:t>2.</a:t>
                      </a:r>
                      <a:r>
                        <a:rPr lang="zh-CN" sz="1200" b="1" kern="0" dirty="0">
                          <a:solidFill>
                            <a:schemeClr val="accent2"/>
                          </a:solidFill>
                          <a:latin typeface="+mj-ea"/>
                          <a:ea typeface="+mj-ea"/>
                          <a:cs typeface="Times New Roman"/>
                        </a:rPr>
                        <a:t>推进专业与国外院校的合作</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smtClean="0">
                          <a:solidFill>
                            <a:schemeClr val="accent6"/>
                          </a:solidFill>
                          <a:latin typeface="+mj-ea"/>
                          <a:ea typeface="+mj-ea"/>
                          <a:cs typeface="Times New Roman"/>
                        </a:rPr>
                        <a:t>全部</a:t>
                      </a:r>
                      <a:r>
                        <a:rPr lang="zh-CN" sz="1200" b="1" kern="100" dirty="0">
                          <a:solidFill>
                            <a:schemeClr val="accent6"/>
                          </a:solidFill>
                          <a:latin typeface="+mj-ea"/>
                          <a:ea typeface="+mj-ea"/>
                          <a:cs typeface="Times New Roman"/>
                        </a:rPr>
                        <a:t>完成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0" dirty="0">
                          <a:solidFill>
                            <a:schemeClr val="accent2"/>
                          </a:solidFill>
                          <a:latin typeface="+mj-ea"/>
                          <a:ea typeface="+mj-ea"/>
                          <a:cs typeface="Times New Roman"/>
                        </a:rPr>
                        <a:t>外办</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1200"/>
                        </a:lnSpc>
                        <a:spcAft>
                          <a:spcPts val="0"/>
                        </a:spcAft>
                      </a:pPr>
                      <a:r>
                        <a:rPr lang="en-US" sz="1200" b="1" kern="0" dirty="0">
                          <a:solidFill>
                            <a:schemeClr val="accent2"/>
                          </a:solidFill>
                          <a:latin typeface="+mj-ea"/>
                          <a:ea typeface="+mj-ea"/>
                          <a:cs typeface="Times New Roman"/>
                        </a:rPr>
                        <a:t>3.</a:t>
                      </a:r>
                      <a:r>
                        <a:rPr lang="zh-CN" sz="1200" b="1" kern="0" dirty="0">
                          <a:solidFill>
                            <a:schemeClr val="accent2"/>
                          </a:solidFill>
                          <a:latin typeface="+mj-ea"/>
                          <a:ea typeface="+mj-ea"/>
                          <a:cs typeface="Times New Roman"/>
                        </a:rPr>
                        <a:t>营造校内国际化环境</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smtClean="0">
                          <a:solidFill>
                            <a:srgbClr val="0070C0"/>
                          </a:solidFill>
                          <a:latin typeface="+mj-ea"/>
                          <a:ea typeface="+mj-ea"/>
                          <a:cs typeface="Times New Roman"/>
                        </a:rPr>
                        <a:t>部分</a:t>
                      </a:r>
                      <a:r>
                        <a:rPr lang="zh-CN" sz="1200" b="1" kern="0" dirty="0">
                          <a:solidFill>
                            <a:srgbClr val="0070C0"/>
                          </a:solidFill>
                          <a:latin typeface="+mj-ea"/>
                          <a:ea typeface="+mj-ea"/>
                          <a:cs typeface="Times New Roman"/>
                        </a:rPr>
                        <a:t>完成</a:t>
                      </a:r>
                      <a:endParaRPr lang="zh-CN" sz="1200" b="1" kern="100" dirty="0">
                        <a:solidFill>
                          <a:srgbClr val="0070C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0" dirty="0">
                          <a:solidFill>
                            <a:schemeClr val="accent2"/>
                          </a:solidFill>
                          <a:latin typeface="+mj-ea"/>
                          <a:ea typeface="+mj-ea"/>
                          <a:cs typeface="Times New Roman"/>
                        </a:rPr>
                        <a:t>外办、校办</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1200"/>
                        </a:lnSpc>
                        <a:spcAft>
                          <a:spcPts val="0"/>
                        </a:spcAft>
                      </a:pPr>
                      <a:r>
                        <a:rPr lang="en-US" sz="1200" b="1" kern="0">
                          <a:solidFill>
                            <a:schemeClr val="accent2"/>
                          </a:solidFill>
                          <a:latin typeface="+mj-ea"/>
                          <a:ea typeface="+mj-ea"/>
                          <a:cs typeface="Times New Roman"/>
                        </a:rPr>
                        <a:t>4.</a:t>
                      </a:r>
                      <a:r>
                        <a:rPr lang="zh-CN" sz="1200" b="1" kern="0">
                          <a:solidFill>
                            <a:schemeClr val="accent2"/>
                          </a:solidFill>
                          <a:latin typeface="+mj-ea"/>
                          <a:ea typeface="+mj-ea"/>
                          <a:cs typeface="Times New Roman"/>
                        </a:rPr>
                        <a:t>支持</a:t>
                      </a:r>
                      <a:r>
                        <a:rPr lang="en-US" sz="1200" b="1" kern="0">
                          <a:solidFill>
                            <a:schemeClr val="accent2"/>
                          </a:solidFill>
                          <a:latin typeface="+mj-ea"/>
                          <a:ea typeface="+mj-ea"/>
                          <a:cs typeface="Times New Roman"/>
                        </a:rPr>
                        <a:t>IDC</a:t>
                      </a:r>
                      <a:r>
                        <a:rPr lang="zh-CN" sz="1200" b="1" kern="0">
                          <a:solidFill>
                            <a:schemeClr val="accent2"/>
                          </a:solidFill>
                          <a:latin typeface="+mj-ea"/>
                          <a:ea typeface="+mj-ea"/>
                          <a:cs typeface="Times New Roman"/>
                        </a:rPr>
                        <a:t>发展</a:t>
                      </a:r>
                      <a:endParaRPr lang="zh-CN" sz="1200" b="1" kern="10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smtClean="0">
                          <a:solidFill>
                            <a:srgbClr val="0070C0"/>
                          </a:solidFill>
                          <a:latin typeface="+mj-ea"/>
                          <a:ea typeface="+mj-ea"/>
                          <a:cs typeface="Times New Roman"/>
                        </a:rPr>
                        <a:t>部分</a:t>
                      </a:r>
                      <a:r>
                        <a:rPr lang="zh-CN" sz="1200" b="1" kern="0" dirty="0">
                          <a:solidFill>
                            <a:srgbClr val="0070C0"/>
                          </a:solidFill>
                          <a:latin typeface="+mj-ea"/>
                          <a:ea typeface="+mj-ea"/>
                          <a:cs typeface="Times New Roman"/>
                        </a:rPr>
                        <a:t>完成</a:t>
                      </a:r>
                      <a:endParaRPr lang="zh-CN" sz="1200" b="1" kern="100" dirty="0">
                        <a:solidFill>
                          <a:srgbClr val="0070C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0" dirty="0">
                          <a:solidFill>
                            <a:schemeClr val="accent2"/>
                          </a:solidFill>
                          <a:latin typeface="+mj-ea"/>
                          <a:ea typeface="+mj-ea"/>
                          <a:cs typeface="Times New Roman"/>
                        </a:rPr>
                        <a:t>外办、</a:t>
                      </a:r>
                      <a:r>
                        <a:rPr lang="en-US" sz="1200" b="1" kern="0" dirty="0">
                          <a:solidFill>
                            <a:schemeClr val="accent2"/>
                          </a:solidFill>
                          <a:latin typeface="+mj-ea"/>
                          <a:ea typeface="+mj-ea"/>
                          <a:cs typeface="Times New Roman"/>
                        </a:rPr>
                        <a:t>IDC</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1200"/>
                        </a:lnSpc>
                        <a:spcAft>
                          <a:spcPts val="0"/>
                        </a:spcAft>
                      </a:pPr>
                      <a:r>
                        <a:rPr lang="en-US" sz="1200" b="1" kern="0">
                          <a:solidFill>
                            <a:schemeClr val="accent2"/>
                          </a:solidFill>
                          <a:latin typeface="+mj-ea"/>
                          <a:ea typeface="+mj-ea"/>
                          <a:cs typeface="Times New Roman"/>
                        </a:rPr>
                        <a:t>5.</a:t>
                      </a:r>
                      <a:r>
                        <a:rPr lang="zh-CN" sz="1200" b="1" kern="0">
                          <a:solidFill>
                            <a:schemeClr val="accent2"/>
                          </a:solidFill>
                          <a:latin typeface="+mj-ea"/>
                          <a:ea typeface="+mj-ea"/>
                          <a:cs typeface="Times New Roman"/>
                        </a:rPr>
                        <a:t>开设全英语课程</a:t>
                      </a:r>
                      <a:endParaRPr lang="zh-CN" sz="1200" b="1" kern="10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100" dirty="0" smtClean="0">
                          <a:solidFill>
                            <a:schemeClr val="accent2"/>
                          </a:solidFill>
                          <a:latin typeface="+mj-ea"/>
                          <a:ea typeface="+mj-ea"/>
                          <a:cs typeface="Times New Roman"/>
                        </a:rPr>
                        <a:t>未完</a:t>
                      </a:r>
                      <a:r>
                        <a:rPr lang="zh-CN" sz="1200" b="1" kern="100" dirty="0">
                          <a:solidFill>
                            <a:schemeClr val="accent2"/>
                          </a:solidFill>
                          <a:latin typeface="+mj-ea"/>
                          <a:ea typeface="+mj-ea"/>
                          <a:cs typeface="Times New Roman"/>
                        </a:rPr>
                        <a:t>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0" dirty="0">
                          <a:solidFill>
                            <a:schemeClr val="accent2"/>
                          </a:solidFill>
                          <a:latin typeface="+mj-ea"/>
                          <a:ea typeface="+mj-ea"/>
                          <a:cs typeface="Times New Roman"/>
                        </a:rPr>
                        <a:t>教务处</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rowSpan="3">
                  <a:txBody>
                    <a:bodyPr/>
                    <a:lstStyle/>
                    <a:p>
                      <a:pPr algn="just">
                        <a:lnSpc>
                          <a:spcPts val="1200"/>
                        </a:lnSpc>
                        <a:spcAft>
                          <a:spcPts val="0"/>
                        </a:spcAft>
                      </a:pPr>
                      <a:r>
                        <a:rPr lang="en-US" sz="1200" b="1" kern="0" dirty="0">
                          <a:solidFill>
                            <a:schemeClr val="accent2"/>
                          </a:solidFill>
                          <a:latin typeface="+mj-ea"/>
                          <a:ea typeface="+mj-ea"/>
                          <a:cs typeface="Times New Roman"/>
                        </a:rPr>
                        <a:t>D-4</a:t>
                      </a:r>
                      <a:r>
                        <a:rPr lang="zh-CN" sz="1200" b="1" kern="0" dirty="0">
                          <a:solidFill>
                            <a:schemeClr val="accent2"/>
                          </a:solidFill>
                          <a:latin typeface="+mj-ea"/>
                          <a:ea typeface="+mj-ea"/>
                          <a:cs typeface="Times New Roman"/>
                        </a:rPr>
                        <a:t>推进产教</a:t>
                      </a:r>
                      <a:r>
                        <a:rPr lang="zh-CN" sz="1200" b="1" kern="0" dirty="0" smtClean="0">
                          <a:solidFill>
                            <a:schemeClr val="accent2"/>
                          </a:solidFill>
                          <a:latin typeface="+mj-ea"/>
                          <a:ea typeface="+mj-ea"/>
                          <a:cs typeface="Times New Roman"/>
                        </a:rPr>
                        <a:t>融合</a:t>
                      </a:r>
                      <a:endParaRPr lang="en-US" altLang="zh-CN" sz="1200" b="1" kern="0" dirty="0" smtClean="0">
                        <a:solidFill>
                          <a:schemeClr val="accent2"/>
                        </a:solidFill>
                        <a:latin typeface="+mj-ea"/>
                        <a:ea typeface="+mj-ea"/>
                        <a:cs typeface="Times New Roman"/>
                      </a:endParaRPr>
                    </a:p>
                    <a:p>
                      <a:pPr algn="ctr">
                        <a:lnSpc>
                          <a:spcPts val="1200"/>
                        </a:lnSpc>
                        <a:spcAft>
                          <a:spcPts val="0"/>
                        </a:spcAft>
                      </a:pPr>
                      <a:r>
                        <a:rPr lang="zh-CN" altLang="en-US" sz="1200" b="1" kern="0" dirty="0" smtClean="0">
                          <a:solidFill>
                            <a:srgbClr val="0070C0"/>
                          </a:solidFill>
                          <a:latin typeface="+mj-ea"/>
                          <a:ea typeface="+mj-ea"/>
                          <a:cs typeface="Times New Roman"/>
                        </a:rPr>
                        <a:t>部分完成</a:t>
                      </a:r>
                      <a:endParaRPr lang="zh-CN" sz="1200" b="1" kern="100" dirty="0">
                        <a:solidFill>
                          <a:srgbClr val="0070C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200" b="1" kern="0">
                          <a:solidFill>
                            <a:schemeClr val="accent2"/>
                          </a:solidFill>
                          <a:latin typeface="+mj-ea"/>
                          <a:ea typeface="+mj-ea"/>
                          <a:cs typeface="Times New Roman"/>
                        </a:rPr>
                        <a:t>1.</a:t>
                      </a:r>
                      <a:r>
                        <a:rPr lang="zh-CN" sz="1200" b="1" kern="0">
                          <a:solidFill>
                            <a:schemeClr val="accent2"/>
                          </a:solidFill>
                          <a:latin typeface="+mj-ea"/>
                          <a:ea typeface="+mj-ea"/>
                          <a:cs typeface="Times New Roman"/>
                        </a:rPr>
                        <a:t>拓展实质性校企合作基地建设</a:t>
                      </a:r>
                      <a:endParaRPr lang="zh-CN" sz="1200" b="1" kern="10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smtClean="0">
                          <a:solidFill>
                            <a:srgbClr val="00B050"/>
                          </a:solidFill>
                          <a:latin typeface="+mj-ea"/>
                          <a:ea typeface="+mj-ea"/>
                          <a:cs typeface="Times New Roman"/>
                        </a:rPr>
                        <a:t>基本</a:t>
                      </a:r>
                      <a:r>
                        <a:rPr lang="zh-CN" sz="1200" b="1" kern="0" dirty="0">
                          <a:solidFill>
                            <a:srgbClr val="00B050"/>
                          </a:solidFill>
                          <a:latin typeface="+mj-ea"/>
                          <a:ea typeface="+mj-ea"/>
                          <a:cs typeface="Times New Roman"/>
                        </a:rPr>
                        <a:t>完成</a:t>
                      </a:r>
                      <a:endParaRPr lang="zh-CN" sz="1200" b="1" kern="100" dirty="0">
                        <a:solidFill>
                          <a:srgbClr val="00B05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0" dirty="0">
                          <a:solidFill>
                            <a:schemeClr val="accent2"/>
                          </a:solidFill>
                          <a:latin typeface="+mj-ea"/>
                          <a:ea typeface="+mj-ea"/>
                          <a:cs typeface="Times New Roman"/>
                        </a:rPr>
                        <a:t>产学办、教务处</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1200"/>
                        </a:lnSpc>
                        <a:spcAft>
                          <a:spcPts val="0"/>
                        </a:spcAft>
                      </a:pPr>
                      <a:r>
                        <a:rPr lang="en-US" sz="1200" b="1" kern="0">
                          <a:solidFill>
                            <a:schemeClr val="accent2"/>
                          </a:solidFill>
                          <a:latin typeface="+mj-ea"/>
                          <a:ea typeface="+mj-ea"/>
                          <a:cs typeface="Times New Roman"/>
                        </a:rPr>
                        <a:t>2.</a:t>
                      </a:r>
                      <a:r>
                        <a:rPr lang="zh-CN" sz="1200" b="1" kern="0">
                          <a:solidFill>
                            <a:schemeClr val="accent2"/>
                          </a:solidFill>
                          <a:latin typeface="+mj-ea"/>
                          <a:ea typeface="+mj-ea"/>
                          <a:cs typeface="Times New Roman"/>
                        </a:rPr>
                        <a:t>推进产学合作制度建设</a:t>
                      </a:r>
                      <a:endParaRPr lang="zh-CN" sz="1200" b="1" kern="10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dirty="0" smtClean="0">
                          <a:solidFill>
                            <a:srgbClr val="0070C0"/>
                          </a:solidFill>
                          <a:latin typeface="+mj-ea"/>
                          <a:ea typeface="+mj-ea"/>
                          <a:cs typeface="Times New Roman"/>
                        </a:rPr>
                        <a:t>部分</a:t>
                      </a:r>
                      <a:r>
                        <a:rPr lang="zh-CN" sz="1200" b="1" kern="0" dirty="0">
                          <a:solidFill>
                            <a:srgbClr val="0070C0"/>
                          </a:solidFill>
                          <a:latin typeface="+mj-ea"/>
                          <a:ea typeface="+mj-ea"/>
                          <a:cs typeface="Times New Roman"/>
                        </a:rPr>
                        <a:t>完成</a:t>
                      </a:r>
                      <a:endParaRPr lang="zh-CN" sz="1200" b="1" kern="100" dirty="0">
                        <a:solidFill>
                          <a:srgbClr val="0070C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0" dirty="0">
                          <a:solidFill>
                            <a:schemeClr val="accent2"/>
                          </a:solidFill>
                          <a:latin typeface="+mj-ea"/>
                          <a:ea typeface="+mj-ea"/>
                          <a:cs typeface="Times New Roman"/>
                        </a:rPr>
                        <a:t>产学办</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1200"/>
                        </a:lnSpc>
                        <a:spcAft>
                          <a:spcPts val="0"/>
                        </a:spcAft>
                      </a:pPr>
                      <a:r>
                        <a:rPr lang="en-US" sz="1200" b="1" kern="0" dirty="0">
                          <a:solidFill>
                            <a:schemeClr val="accent2"/>
                          </a:solidFill>
                          <a:latin typeface="+mj-ea"/>
                          <a:ea typeface="+mj-ea"/>
                          <a:cs typeface="Times New Roman"/>
                        </a:rPr>
                        <a:t>3.</a:t>
                      </a:r>
                      <a:r>
                        <a:rPr lang="zh-CN" sz="1200" b="1" kern="0" dirty="0">
                          <a:solidFill>
                            <a:schemeClr val="accent2"/>
                          </a:solidFill>
                          <a:latin typeface="+mj-ea"/>
                          <a:ea typeface="+mj-ea"/>
                          <a:cs typeface="Times New Roman"/>
                        </a:rPr>
                        <a:t>推进服务企业项目建设</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1" kern="100" dirty="0" smtClean="0">
                          <a:solidFill>
                            <a:srgbClr val="0070C0"/>
                          </a:solidFill>
                          <a:latin typeface="+mj-ea"/>
                          <a:ea typeface="+mj-ea"/>
                          <a:cs typeface="Times New Roman"/>
                        </a:rPr>
                        <a:t>部分</a:t>
                      </a:r>
                      <a:r>
                        <a:rPr lang="zh-CN" sz="1200" b="1" kern="100" dirty="0" smtClean="0">
                          <a:solidFill>
                            <a:srgbClr val="0070C0"/>
                          </a:solidFill>
                          <a:latin typeface="+mj-ea"/>
                          <a:ea typeface="+mj-ea"/>
                          <a:cs typeface="Times New Roman"/>
                        </a:rPr>
                        <a:t>完成</a:t>
                      </a:r>
                      <a:endParaRPr lang="zh-CN" sz="1200" b="1" kern="100" dirty="0">
                        <a:solidFill>
                          <a:srgbClr val="0070C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zh-CN" sz="1200" b="1" kern="0" dirty="0">
                          <a:solidFill>
                            <a:schemeClr val="accent2"/>
                          </a:solidFill>
                          <a:latin typeface="+mj-ea"/>
                          <a:ea typeface="+mj-ea"/>
                          <a:cs typeface="Times New Roman"/>
                        </a:rPr>
                        <a:t>产学办、科研处</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3249"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1" i="0" u="none" strike="noStrike" cap="none" normalizeH="0" baseline="0" smtClean="0">
              <a:ln>
                <a:noFill/>
              </a:ln>
              <a:solidFill>
                <a:schemeClr val="accent2"/>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9512" y="483518"/>
          <a:ext cx="8605619" cy="4145280"/>
        </p:xfrm>
        <a:graphic>
          <a:graphicData uri="http://schemas.openxmlformats.org/drawingml/2006/table">
            <a:tbl>
              <a:tblPr/>
              <a:tblGrid>
                <a:gridCol w="1080120"/>
                <a:gridCol w="1440160"/>
                <a:gridCol w="1008112"/>
                <a:gridCol w="5077227"/>
              </a:tblGrid>
              <a:tr h="193542">
                <a:tc>
                  <a:txBody>
                    <a:bodyPr/>
                    <a:lstStyle/>
                    <a:p>
                      <a:pPr algn="ctr">
                        <a:spcAft>
                          <a:spcPts val="0"/>
                        </a:spcAft>
                      </a:pPr>
                      <a:r>
                        <a:rPr lang="zh-CN" sz="1600" b="1" kern="0" dirty="0">
                          <a:solidFill>
                            <a:schemeClr val="accent2"/>
                          </a:solidFill>
                          <a:latin typeface="+mj-ea"/>
                          <a:ea typeface="+mj-ea"/>
                          <a:cs typeface="Times New Roman"/>
                        </a:rPr>
                        <a:t>分项计划名称</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600" b="1" kern="0" dirty="0" smtClean="0">
                          <a:solidFill>
                            <a:schemeClr val="accent2"/>
                          </a:solidFill>
                          <a:latin typeface="+mj-ea"/>
                          <a:ea typeface="+mj-ea"/>
                          <a:cs typeface="Times New Roman"/>
                        </a:rPr>
                        <a:t>具体</a:t>
                      </a:r>
                      <a:r>
                        <a:rPr lang="zh-CN" altLang="en-US" sz="1600" b="1" kern="0" dirty="0" smtClean="0">
                          <a:solidFill>
                            <a:schemeClr val="accent2"/>
                          </a:solidFill>
                          <a:latin typeface="+mj-ea"/>
                          <a:ea typeface="+mj-ea"/>
                          <a:cs typeface="Times New Roman"/>
                        </a:rPr>
                        <a:t>项目</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600" b="1" kern="0" dirty="0">
                          <a:solidFill>
                            <a:schemeClr val="accent2"/>
                          </a:solidFill>
                          <a:latin typeface="+mj-ea"/>
                          <a:ea typeface="+mj-ea"/>
                          <a:cs typeface="Times New Roman"/>
                        </a:rPr>
                        <a:t>进展描述</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altLang="en-US" sz="1600" b="1" kern="0" dirty="0" smtClean="0">
                          <a:solidFill>
                            <a:schemeClr val="accent2"/>
                          </a:solidFill>
                          <a:latin typeface="+mj-ea"/>
                          <a:ea typeface="+mj-ea"/>
                          <a:cs typeface="Times New Roman"/>
                        </a:rPr>
                        <a:t>主要绩效</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r>
              <a:tr h="1219200">
                <a:tc rowSpan="3">
                  <a:txBody>
                    <a:bodyPr/>
                    <a:lstStyle/>
                    <a:p>
                      <a:pPr algn="just">
                        <a:spcAft>
                          <a:spcPts val="0"/>
                        </a:spcAft>
                      </a:pPr>
                      <a:r>
                        <a:rPr lang="en-US" sz="1600" b="1" kern="0" dirty="0">
                          <a:solidFill>
                            <a:schemeClr val="accent2"/>
                          </a:solidFill>
                          <a:latin typeface="+mj-ea"/>
                          <a:ea typeface="+mj-ea"/>
                          <a:cs typeface="Times New Roman"/>
                        </a:rPr>
                        <a:t>A-1</a:t>
                      </a:r>
                      <a:r>
                        <a:rPr lang="zh-CN" sz="1600" b="1" kern="0" dirty="0">
                          <a:solidFill>
                            <a:schemeClr val="accent2"/>
                          </a:solidFill>
                          <a:latin typeface="+mj-ea"/>
                          <a:ea typeface="+mj-ea"/>
                          <a:cs typeface="Times New Roman"/>
                        </a:rPr>
                        <a:t>制订学生基本能力指标</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0" dirty="0">
                          <a:solidFill>
                            <a:schemeClr val="accent2"/>
                          </a:solidFill>
                          <a:latin typeface="+mj-ea"/>
                          <a:ea typeface="+mj-ea"/>
                          <a:cs typeface="Times New Roman"/>
                        </a:rPr>
                        <a:t>1.</a:t>
                      </a:r>
                      <a:r>
                        <a:rPr lang="zh-CN" sz="1600" b="1" kern="0" dirty="0">
                          <a:solidFill>
                            <a:schemeClr val="accent2"/>
                          </a:solidFill>
                          <a:latin typeface="+mj-ea"/>
                          <a:ea typeface="+mj-ea"/>
                          <a:cs typeface="Times New Roman"/>
                        </a:rPr>
                        <a:t>审定校级基本能力指标</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en-US" altLang="zh-CN" sz="1600" b="1" kern="1200" dirty="0" smtClean="0">
                          <a:solidFill>
                            <a:schemeClr val="accent2"/>
                          </a:solidFill>
                          <a:latin typeface="+mj-ea"/>
                          <a:ea typeface="+mj-ea"/>
                          <a:cs typeface="+mn-cs"/>
                        </a:rPr>
                        <a:t>1.</a:t>
                      </a:r>
                      <a:r>
                        <a:rPr lang="zh-CN" altLang="zh-CN" sz="1600" b="1" kern="1200" dirty="0" smtClean="0">
                          <a:solidFill>
                            <a:schemeClr val="accent2"/>
                          </a:solidFill>
                          <a:latin typeface="+mj-ea"/>
                          <a:ea typeface="+mj-ea"/>
                          <a:cs typeface="+mn-cs"/>
                        </a:rPr>
                        <a:t>由教务处联合教发中心、就业办、各系进行</a:t>
                      </a:r>
                      <a:r>
                        <a:rPr lang="zh-CN" altLang="en-US" sz="1600" b="1" kern="1200" dirty="0" smtClean="0">
                          <a:solidFill>
                            <a:schemeClr val="accent2"/>
                          </a:solidFill>
                          <a:latin typeface="+mj-ea"/>
                          <a:ea typeface="+mj-ea"/>
                          <a:cs typeface="+mn-cs"/>
                        </a:rPr>
                        <a:t>广泛</a:t>
                      </a:r>
                      <a:r>
                        <a:rPr lang="zh-CN" altLang="zh-CN" sz="1600" b="1" kern="1200" dirty="0" smtClean="0">
                          <a:solidFill>
                            <a:schemeClr val="accent2"/>
                          </a:solidFill>
                          <a:latin typeface="+mj-ea"/>
                          <a:ea typeface="+mj-ea"/>
                          <a:cs typeface="+mn-cs"/>
                        </a:rPr>
                        <a:t>调研，初步拟定学生基本能力，并经课程委员会会议审议，提交校长办公会正式确认建桥学院毕业生</a:t>
                      </a:r>
                      <a:r>
                        <a:rPr lang="en-US" altLang="zh-CN" sz="1600" b="1" kern="1200" dirty="0" smtClean="0">
                          <a:solidFill>
                            <a:schemeClr val="accent2"/>
                          </a:solidFill>
                          <a:latin typeface="+mj-ea"/>
                          <a:ea typeface="+mj-ea"/>
                          <a:cs typeface="+mn-cs"/>
                        </a:rPr>
                        <a:t>8</a:t>
                      </a:r>
                      <a:r>
                        <a:rPr lang="zh-CN" altLang="zh-CN" sz="1600" b="1" kern="1200" dirty="0" smtClean="0">
                          <a:solidFill>
                            <a:schemeClr val="accent2"/>
                          </a:solidFill>
                          <a:latin typeface="+mj-ea"/>
                          <a:ea typeface="+mj-ea"/>
                          <a:cs typeface="+mn-cs"/>
                        </a:rPr>
                        <a:t>项基本能力： 表达沟通、自主学习、专业能力、尽责抗压、协同创新、信息应用、服务关爱、国际视野。</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2.</a:t>
                      </a:r>
                      <a:r>
                        <a:rPr lang="zh-CN" altLang="zh-CN" sz="1600" b="1" kern="1200" dirty="0" smtClean="0">
                          <a:solidFill>
                            <a:schemeClr val="accent2"/>
                          </a:solidFill>
                          <a:latin typeface="+mj-ea"/>
                          <a:ea typeface="+mj-ea"/>
                          <a:cs typeface="+mn-cs"/>
                        </a:rPr>
                        <a:t>各学院、系开展毕业生就业岗位及所需能力调查，拟定专业知识与实务能力提交院课程委员会讨论，并以能力为导向，构建课程体系，制定人才培养方案初稿。</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3.</a:t>
                      </a:r>
                      <a:r>
                        <a:rPr lang="zh-CN" altLang="zh-CN" sz="1600" b="1" kern="1200" dirty="0" smtClean="0">
                          <a:solidFill>
                            <a:schemeClr val="accent2"/>
                          </a:solidFill>
                          <a:latin typeface="+mj-ea"/>
                          <a:ea typeface="+mj-ea"/>
                          <a:cs typeface="+mn-cs"/>
                        </a:rPr>
                        <a:t> 教务处</a:t>
                      </a:r>
                      <a:r>
                        <a:rPr lang="zh-CN" altLang="en-US" sz="1600" b="1" kern="1200" dirty="0" smtClean="0">
                          <a:solidFill>
                            <a:schemeClr val="accent2"/>
                          </a:solidFill>
                          <a:latin typeface="+mj-ea"/>
                          <a:ea typeface="+mj-ea"/>
                          <a:cs typeface="+mn-cs"/>
                        </a:rPr>
                        <a:t>编写</a:t>
                      </a:r>
                      <a:r>
                        <a:rPr lang="zh-CN" altLang="zh-CN" sz="1600" b="1" kern="1200" dirty="0" smtClean="0">
                          <a:solidFill>
                            <a:schemeClr val="accent2"/>
                          </a:solidFill>
                          <a:latin typeface="+mj-ea"/>
                          <a:ea typeface="+mj-ea"/>
                          <a:cs typeface="+mn-cs"/>
                        </a:rPr>
                        <a:t>《基本能力教学与评价手册》，并持续对教师进行学生基本能力教学的培训，力争课内外的各个育人环节渗透基本能力的培养。</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4.2015</a:t>
                      </a:r>
                      <a:r>
                        <a:rPr lang="zh-CN" altLang="zh-CN" sz="1600" b="1" kern="1200" dirty="0" smtClean="0">
                          <a:solidFill>
                            <a:schemeClr val="accent2"/>
                          </a:solidFill>
                          <a:latin typeface="+mj-ea"/>
                          <a:ea typeface="+mj-ea"/>
                          <a:cs typeface="+mn-cs"/>
                        </a:rPr>
                        <a:t>级人才培养方案中每个专业都列出本专业培养学生的基本能力。</a:t>
                      </a:r>
                      <a:r>
                        <a:rPr lang="en-US" altLang="zh-CN" sz="1600" b="1" kern="1200" dirty="0" smtClean="0">
                          <a:solidFill>
                            <a:schemeClr val="accent2"/>
                          </a:solidFill>
                          <a:latin typeface="+mj-ea"/>
                          <a:ea typeface="+mj-ea"/>
                          <a:cs typeface="+mn-cs"/>
                        </a:rPr>
                        <a:t>2015</a:t>
                      </a:r>
                      <a:r>
                        <a:rPr lang="zh-CN" altLang="zh-CN" sz="1600" b="1" kern="1200" dirty="0" smtClean="0">
                          <a:solidFill>
                            <a:schemeClr val="accent2"/>
                          </a:solidFill>
                          <a:latin typeface="+mj-ea"/>
                          <a:ea typeface="+mj-ea"/>
                          <a:cs typeface="+mn-cs"/>
                        </a:rPr>
                        <a:t>年新版教学大纲模板也要求每门课程明确所培养的能力目标是哪些。在期末的学生评教中询问课程大纲中所列出的能力目标是否达成。</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200">
                <a:tc vMerge="1">
                  <a:txBody>
                    <a:bodyPr/>
                    <a:lstStyle/>
                    <a:p>
                      <a:endParaRPr lang="zh-CN"/>
                    </a:p>
                  </a:txBody>
                  <a:tcPr/>
                </a:tc>
                <a:tc>
                  <a:txBody>
                    <a:bodyPr/>
                    <a:lstStyle/>
                    <a:p>
                      <a:pPr algn="just">
                        <a:spcAft>
                          <a:spcPts val="0"/>
                        </a:spcAft>
                      </a:pPr>
                      <a:r>
                        <a:rPr lang="en-US" sz="1600" b="1" kern="100" dirty="0">
                          <a:solidFill>
                            <a:schemeClr val="accent2"/>
                          </a:solidFill>
                          <a:latin typeface="+mj-ea"/>
                          <a:ea typeface="+mj-ea"/>
                          <a:cs typeface="Times New Roman"/>
                        </a:rPr>
                        <a:t>2.</a:t>
                      </a:r>
                      <a:r>
                        <a:rPr lang="zh-CN" sz="1600" b="1" kern="100" dirty="0">
                          <a:solidFill>
                            <a:schemeClr val="accent2"/>
                          </a:solidFill>
                          <a:latin typeface="+mj-ea"/>
                          <a:ea typeface="+mj-ea"/>
                          <a:cs typeface="Times New Roman"/>
                        </a:rPr>
                        <a:t>就业岗位及所需能力调查</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200">
                <a:tc vMerge="1">
                  <a:txBody>
                    <a:bodyPr/>
                    <a:lstStyle/>
                    <a:p>
                      <a:endParaRPr lang="zh-CN"/>
                    </a:p>
                  </a:txBody>
                  <a:tcPr/>
                </a:tc>
                <a:tc>
                  <a:txBody>
                    <a:bodyPr/>
                    <a:lstStyle/>
                    <a:p>
                      <a:pPr algn="just">
                        <a:spcAft>
                          <a:spcPts val="0"/>
                        </a:spcAft>
                      </a:pPr>
                      <a:r>
                        <a:rPr lang="en-US" sz="1600" b="1" kern="100" dirty="0">
                          <a:solidFill>
                            <a:schemeClr val="accent2"/>
                          </a:solidFill>
                          <a:latin typeface="+mj-ea"/>
                          <a:ea typeface="+mj-ea"/>
                          <a:cs typeface="Times New Roman"/>
                        </a:rPr>
                        <a:t>3.</a:t>
                      </a:r>
                      <a:r>
                        <a:rPr lang="zh-CN" sz="1600" b="1" kern="100" dirty="0">
                          <a:solidFill>
                            <a:schemeClr val="accent2"/>
                          </a:solidFill>
                          <a:latin typeface="+mj-ea"/>
                          <a:ea typeface="+mj-ea"/>
                          <a:cs typeface="Times New Roman"/>
                        </a:rPr>
                        <a:t>编写《基本能力教学与评价手册》</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51520" y="339502"/>
          <a:ext cx="8605619" cy="4632960"/>
        </p:xfrm>
        <a:graphic>
          <a:graphicData uri="http://schemas.openxmlformats.org/drawingml/2006/table">
            <a:tbl>
              <a:tblPr/>
              <a:tblGrid>
                <a:gridCol w="1008112"/>
                <a:gridCol w="936104"/>
                <a:gridCol w="1008112"/>
                <a:gridCol w="5653291"/>
              </a:tblGrid>
              <a:tr h="193542">
                <a:tc>
                  <a:txBody>
                    <a:bodyPr/>
                    <a:lstStyle/>
                    <a:p>
                      <a:pPr algn="ctr">
                        <a:spcAft>
                          <a:spcPts val="0"/>
                        </a:spcAft>
                      </a:pPr>
                      <a:r>
                        <a:rPr lang="zh-CN" sz="1600" b="1" kern="0" dirty="0">
                          <a:solidFill>
                            <a:schemeClr val="accent2"/>
                          </a:solidFill>
                          <a:latin typeface="+mj-ea"/>
                          <a:ea typeface="+mj-ea"/>
                          <a:cs typeface="Times New Roman"/>
                        </a:rPr>
                        <a:t>分项计划名称</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600" b="1" kern="0" dirty="0" smtClean="0">
                          <a:solidFill>
                            <a:schemeClr val="accent2"/>
                          </a:solidFill>
                          <a:latin typeface="+mj-ea"/>
                          <a:ea typeface="+mj-ea"/>
                          <a:cs typeface="Times New Roman"/>
                        </a:rPr>
                        <a:t>具体</a:t>
                      </a:r>
                      <a:r>
                        <a:rPr lang="zh-CN" altLang="en-US" sz="1600" b="1" kern="0" dirty="0" smtClean="0">
                          <a:solidFill>
                            <a:schemeClr val="accent2"/>
                          </a:solidFill>
                          <a:latin typeface="+mj-ea"/>
                          <a:ea typeface="+mj-ea"/>
                          <a:cs typeface="Times New Roman"/>
                        </a:rPr>
                        <a:t>项目</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600" b="1" kern="0" dirty="0">
                          <a:solidFill>
                            <a:schemeClr val="accent2"/>
                          </a:solidFill>
                          <a:latin typeface="+mj-ea"/>
                          <a:ea typeface="+mj-ea"/>
                          <a:cs typeface="Times New Roman"/>
                        </a:rPr>
                        <a:t>进展描述</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altLang="en-US" sz="1600" b="1" kern="100" dirty="0" smtClean="0">
                          <a:solidFill>
                            <a:schemeClr val="accent2"/>
                          </a:solidFill>
                          <a:latin typeface="+mj-ea"/>
                          <a:ea typeface="+mj-ea"/>
                          <a:cs typeface="Times New Roman"/>
                        </a:rPr>
                        <a:t>主要绩效</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r>
              <a:tr h="1036320">
                <a:tc rowSpan="4">
                  <a:txBody>
                    <a:bodyPr/>
                    <a:lstStyle/>
                    <a:p>
                      <a:pPr algn="l">
                        <a:spcAft>
                          <a:spcPts val="0"/>
                        </a:spcAft>
                      </a:pPr>
                      <a:r>
                        <a:rPr lang="en-US" sz="1600" b="1" kern="0" dirty="0">
                          <a:solidFill>
                            <a:schemeClr val="accent2"/>
                          </a:solidFill>
                          <a:latin typeface="+mj-ea"/>
                          <a:ea typeface="+mj-ea"/>
                          <a:cs typeface="Times New Roman"/>
                        </a:rPr>
                        <a:t>A-2</a:t>
                      </a:r>
                      <a:r>
                        <a:rPr lang="zh-CN" sz="1600" b="1" kern="0" dirty="0">
                          <a:solidFill>
                            <a:schemeClr val="accent2"/>
                          </a:solidFill>
                          <a:latin typeface="+mj-ea"/>
                          <a:ea typeface="+mj-ea"/>
                          <a:cs typeface="Times New Roman"/>
                        </a:rPr>
                        <a:t>构筑能力导向的课程体系</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chemeClr val="accent2"/>
                          </a:solidFill>
                          <a:latin typeface="+mj-ea"/>
                          <a:ea typeface="+mj-ea"/>
                          <a:cs typeface="Times New Roman"/>
                        </a:rPr>
                        <a:t>1.</a:t>
                      </a:r>
                      <a:r>
                        <a:rPr lang="zh-CN" sz="1600" b="1" kern="100" dirty="0">
                          <a:solidFill>
                            <a:schemeClr val="accent2"/>
                          </a:solidFill>
                          <a:latin typeface="+mj-ea"/>
                          <a:ea typeface="+mj-ea"/>
                          <a:cs typeface="Times New Roman"/>
                        </a:rPr>
                        <a:t>新一轮培养方案制定</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Aft>
                          <a:spcPts val="0"/>
                        </a:spcAft>
                      </a:pPr>
                      <a:r>
                        <a:rPr lang="zh-CN" altLang="zh-CN" sz="1600" b="1" kern="1200" dirty="0" smtClean="0">
                          <a:solidFill>
                            <a:schemeClr val="accent2"/>
                          </a:solidFill>
                          <a:latin typeface="+mj-ea"/>
                          <a:ea typeface="+mj-ea"/>
                          <a:cs typeface="+mn-cs"/>
                        </a:rPr>
                        <a:t>按照八项基本能力精神构筑能力导向课程体系，涵盖人才培养方案、教学大纲修订和能力导向课程建设。</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1.</a:t>
                      </a:r>
                      <a:r>
                        <a:rPr lang="zh-CN" altLang="zh-CN" sz="1600" b="1" kern="1200" dirty="0" smtClean="0">
                          <a:solidFill>
                            <a:schemeClr val="accent2"/>
                          </a:solidFill>
                          <a:latin typeface="+mj-ea"/>
                          <a:ea typeface="+mj-ea"/>
                          <a:cs typeface="+mn-cs"/>
                        </a:rPr>
                        <a:t>修订人才培养方案，教务处起草关于制定</a:t>
                      </a:r>
                      <a:r>
                        <a:rPr lang="en-US" altLang="zh-CN" sz="1600" b="1" kern="1200" dirty="0" smtClean="0">
                          <a:solidFill>
                            <a:schemeClr val="accent2"/>
                          </a:solidFill>
                          <a:latin typeface="+mj-ea"/>
                          <a:ea typeface="+mj-ea"/>
                          <a:cs typeface="+mn-cs"/>
                        </a:rPr>
                        <a:t> 2015</a:t>
                      </a:r>
                      <a:r>
                        <a:rPr lang="zh-CN" altLang="zh-CN" sz="1600" b="1" kern="1200" dirty="0" smtClean="0">
                          <a:solidFill>
                            <a:schemeClr val="accent2"/>
                          </a:solidFill>
                          <a:latin typeface="+mj-ea"/>
                          <a:ea typeface="+mj-ea"/>
                          <a:cs typeface="+mn-cs"/>
                        </a:rPr>
                        <a:t>级人才培养方案的原则意见，提交校课程委员会，并对各系主任进行专业能力拟定调研和制订新一轮培养方案培训。各系开展毕业生就业岗位及所需能力调查，并以能力为导向，构建课程体系，制定人才培养方案初稿，各学院课程委员会对专业培养方案审核后交校课程委员会审议。</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2.</a:t>
                      </a:r>
                      <a:r>
                        <a:rPr lang="zh-CN" altLang="zh-CN" sz="1600" b="1" kern="1200" dirty="0" smtClean="0">
                          <a:solidFill>
                            <a:schemeClr val="accent2"/>
                          </a:solidFill>
                          <a:latin typeface="+mj-ea"/>
                          <a:ea typeface="+mj-ea"/>
                          <a:cs typeface="+mn-cs"/>
                        </a:rPr>
                        <a:t>制定新版教学大纲。教务处拟定新版教学大纲模板，征求教师们的意见反馈教务处。大纲中体现能力与课程教学目标的对应。 对系主任、教师进行能力本位课程设计与教学以及以能力为本制定教学大纲的系列培训，并开展新版教学大纲制定工作，部分新版大纲与学生见面。</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3.</a:t>
                      </a:r>
                      <a:r>
                        <a:rPr lang="zh-CN" altLang="zh-CN" sz="1600" b="1" kern="1200" dirty="0" smtClean="0">
                          <a:solidFill>
                            <a:schemeClr val="accent2"/>
                          </a:solidFill>
                          <a:latin typeface="+mj-ea"/>
                          <a:ea typeface="+mj-ea"/>
                          <a:cs typeface="+mn-cs"/>
                        </a:rPr>
                        <a:t>建立能力导向课程。已经邀请专家为系主任教学主任和骨干教师开展了两次项目制课程培训，已完成一批能力导向的课程教改立项。</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2016</a:t>
                      </a:r>
                      <a:r>
                        <a:rPr lang="zh-CN" altLang="zh-CN" sz="1600" b="1" kern="1200" dirty="0" smtClean="0">
                          <a:solidFill>
                            <a:schemeClr val="accent2"/>
                          </a:solidFill>
                          <a:latin typeface="+mj-ea"/>
                          <a:ea typeface="+mj-ea"/>
                          <a:cs typeface="+mn-cs"/>
                        </a:rPr>
                        <a:t>年将持续推进。</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6320">
                <a:tc vMerge="1">
                  <a:txBody>
                    <a:bodyPr/>
                    <a:lstStyle/>
                    <a:p>
                      <a:endParaRPr lang="zh-CN"/>
                    </a:p>
                  </a:txBody>
                  <a:tcPr/>
                </a:tc>
                <a:tc>
                  <a:txBody>
                    <a:bodyPr/>
                    <a:lstStyle/>
                    <a:p>
                      <a:pPr algn="just">
                        <a:spcAft>
                          <a:spcPts val="0"/>
                        </a:spcAft>
                      </a:pPr>
                      <a:r>
                        <a:rPr lang="en-US" sz="1600" b="1" kern="100" dirty="0">
                          <a:solidFill>
                            <a:schemeClr val="accent2"/>
                          </a:solidFill>
                          <a:latin typeface="+mj-ea"/>
                          <a:ea typeface="+mj-ea"/>
                          <a:cs typeface="Times New Roman"/>
                        </a:rPr>
                        <a:t>2.</a:t>
                      </a:r>
                      <a:r>
                        <a:rPr lang="zh-CN" sz="1600" b="1" kern="100" dirty="0">
                          <a:solidFill>
                            <a:schemeClr val="accent2"/>
                          </a:solidFill>
                          <a:latin typeface="+mj-ea"/>
                          <a:ea typeface="+mj-ea"/>
                          <a:cs typeface="Times New Roman"/>
                        </a:rPr>
                        <a:t>课程目标与能力关联</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0" dirty="0" smtClean="0">
                          <a:solidFill>
                            <a:schemeClr val="accent2"/>
                          </a:solidFill>
                          <a:latin typeface="+mj-ea"/>
                          <a:ea typeface="+mj-ea"/>
                          <a:cs typeface="Times New Roman"/>
                        </a:rPr>
                        <a:t>基本</a:t>
                      </a:r>
                      <a:r>
                        <a:rPr lang="zh-CN" sz="1600" b="1" kern="0" dirty="0">
                          <a:solidFill>
                            <a:schemeClr val="accent2"/>
                          </a:solidFill>
                          <a:latin typeface="+mj-ea"/>
                          <a:ea typeface="+mj-ea"/>
                          <a:cs typeface="Times New Roman"/>
                        </a:rPr>
                        <a:t>完成</a:t>
                      </a:r>
                      <a:endParaRPr lang="zh-CN" sz="16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6320">
                <a:tc vMerge="1">
                  <a:txBody>
                    <a:bodyPr/>
                    <a:lstStyle/>
                    <a:p>
                      <a:endParaRPr lang="zh-CN"/>
                    </a:p>
                  </a:txBody>
                  <a:tcPr/>
                </a:tc>
                <a:tc>
                  <a:txBody>
                    <a:bodyPr/>
                    <a:lstStyle/>
                    <a:p>
                      <a:pPr algn="just">
                        <a:spcAft>
                          <a:spcPts val="0"/>
                        </a:spcAft>
                      </a:pPr>
                      <a:r>
                        <a:rPr lang="en-US" sz="1600" b="1" kern="100" dirty="0">
                          <a:solidFill>
                            <a:schemeClr val="accent2"/>
                          </a:solidFill>
                          <a:latin typeface="+mj-ea"/>
                          <a:ea typeface="+mj-ea"/>
                          <a:cs typeface="Times New Roman"/>
                        </a:rPr>
                        <a:t>3.</a:t>
                      </a:r>
                      <a:r>
                        <a:rPr lang="zh-CN" sz="1600" b="1" kern="100" dirty="0">
                          <a:solidFill>
                            <a:schemeClr val="accent2"/>
                          </a:solidFill>
                          <a:latin typeface="+mj-ea"/>
                          <a:ea typeface="+mj-ea"/>
                          <a:cs typeface="Times New Roman"/>
                        </a:rPr>
                        <a:t>推进理实一体化课程建设</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0" dirty="0" smtClean="0">
                          <a:solidFill>
                            <a:schemeClr val="accent2"/>
                          </a:solidFill>
                          <a:latin typeface="+mj-ea"/>
                          <a:ea typeface="+mj-ea"/>
                          <a:cs typeface="Times New Roman"/>
                        </a:rPr>
                        <a:t>基本</a:t>
                      </a:r>
                      <a:r>
                        <a:rPr lang="zh-CN" sz="1600" b="1" kern="0" dirty="0">
                          <a:solidFill>
                            <a:schemeClr val="accent2"/>
                          </a:solidFill>
                          <a:latin typeface="+mj-ea"/>
                          <a:ea typeface="+mj-ea"/>
                          <a:cs typeface="Times New Roman"/>
                        </a:rPr>
                        <a:t>完成</a:t>
                      </a:r>
                      <a:endParaRPr lang="zh-CN" sz="16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6320">
                <a:tc vMerge="1">
                  <a:txBody>
                    <a:bodyPr/>
                    <a:lstStyle/>
                    <a:p>
                      <a:endParaRPr lang="zh-CN"/>
                    </a:p>
                  </a:txBody>
                  <a:tcPr/>
                </a:tc>
                <a:tc>
                  <a:txBody>
                    <a:bodyPr/>
                    <a:lstStyle/>
                    <a:p>
                      <a:pPr algn="just">
                        <a:spcAft>
                          <a:spcPts val="0"/>
                        </a:spcAft>
                      </a:pPr>
                      <a:r>
                        <a:rPr lang="en-US" sz="1600" b="1" kern="100" dirty="0">
                          <a:solidFill>
                            <a:schemeClr val="accent2"/>
                          </a:solidFill>
                          <a:latin typeface="+mj-ea"/>
                          <a:ea typeface="+mj-ea"/>
                          <a:cs typeface="Times New Roman"/>
                        </a:rPr>
                        <a:t>4.</a:t>
                      </a:r>
                      <a:r>
                        <a:rPr lang="zh-CN" sz="1600" b="1" kern="100" dirty="0">
                          <a:solidFill>
                            <a:schemeClr val="accent2"/>
                          </a:solidFill>
                          <a:latin typeface="+mj-ea"/>
                          <a:ea typeface="+mj-ea"/>
                          <a:cs typeface="Times New Roman"/>
                        </a:rPr>
                        <a:t>建设一批能力导向课程</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0" dirty="0" smtClean="0">
                          <a:solidFill>
                            <a:schemeClr val="accent2"/>
                          </a:solidFill>
                          <a:latin typeface="+mj-ea"/>
                          <a:ea typeface="+mj-ea"/>
                          <a:cs typeface="Times New Roman"/>
                        </a:rPr>
                        <a:t>基本</a:t>
                      </a:r>
                      <a:r>
                        <a:rPr lang="zh-CN" sz="1600" b="1" kern="0" dirty="0">
                          <a:solidFill>
                            <a:schemeClr val="accent2"/>
                          </a:solidFill>
                          <a:latin typeface="+mj-ea"/>
                          <a:ea typeface="+mj-ea"/>
                          <a:cs typeface="Times New Roman"/>
                        </a:rPr>
                        <a:t>完成</a:t>
                      </a:r>
                      <a:endParaRPr lang="zh-CN" sz="16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51520" y="339502"/>
          <a:ext cx="8605619" cy="4589076"/>
        </p:xfrm>
        <a:graphic>
          <a:graphicData uri="http://schemas.openxmlformats.org/drawingml/2006/table">
            <a:tbl>
              <a:tblPr/>
              <a:tblGrid>
                <a:gridCol w="792088"/>
                <a:gridCol w="1440160"/>
                <a:gridCol w="936104"/>
                <a:gridCol w="5437267"/>
              </a:tblGrid>
              <a:tr h="405692">
                <a:tc>
                  <a:txBody>
                    <a:bodyPr/>
                    <a:lstStyle/>
                    <a:p>
                      <a:pPr algn="ctr">
                        <a:spcAft>
                          <a:spcPts val="0"/>
                        </a:spcAft>
                      </a:pPr>
                      <a:r>
                        <a:rPr lang="zh-CN" sz="1400" b="1" kern="0" dirty="0">
                          <a:solidFill>
                            <a:schemeClr val="accent2"/>
                          </a:solidFill>
                          <a:latin typeface="+mj-ea"/>
                          <a:ea typeface="+mj-ea"/>
                          <a:cs typeface="Times New Roman"/>
                        </a:rPr>
                        <a:t>分项计划名称</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400" b="1" kern="0" dirty="0" smtClean="0">
                          <a:solidFill>
                            <a:schemeClr val="accent2"/>
                          </a:solidFill>
                          <a:latin typeface="+mj-ea"/>
                          <a:ea typeface="+mj-ea"/>
                          <a:cs typeface="Times New Roman"/>
                        </a:rPr>
                        <a:t>具体</a:t>
                      </a:r>
                      <a:r>
                        <a:rPr lang="zh-CN" altLang="en-US" sz="1400" b="1" kern="0" dirty="0" smtClean="0">
                          <a:solidFill>
                            <a:schemeClr val="accent2"/>
                          </a:solidFill>
                          <a:latin typeface="+mj-ea"/>
                          <a:ea typeface="+mj-ea"/>
                          <a:cs typeface="Times New Roman"/>
                        </a:rPr>
                        <a:t>项目</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400" b="1" kern="0" dirty="0">
                          <a:solidFill>
                            <a:schemeClr val="accent2"/>
                          </a:solidFill>
                          <a:latin typeface="+mj-ea"/>
                          <a:ea typeface="+mj-ea"/>
                          <a:cs typeface="Times New Roman"/>
                        </a:rPr>
                        <a:t>进展描述</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altLang="en-US" sz="1400" b="1" kern="100" dirty="0" smtClean="0">
                          <a:solidFill>
                            <a:schemeClr val="accent2"/>
                          </a:solidFill>
                          <a:latin typeface="+mj-ea"/>
                          <a:ea typeface="+mj-ea"/>
                          <a:cs typeface="Times New Roman"/>
                        </a:rPr>
                        <a:t>主要绩效</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r>
              <a:tr h="587046">
                <a:tc rowSpan="2">
                  <a:txBody>
                    <a:bodyPr/>
                    <a:lstStyle/>
                    <a:p>
                      <a:pPr algn="just">
                        <a:spcAft>
                          <a:spcPts val="0"/>
                        </a:spcAft>
                      </a:pPr>
                      <a:r>
                        <a:rPr lang="en-US" sz="1400" b="1" kern="0" dirty="0">
                          <a:solidFill>
                            <a:schemeClr val="accent2"/>
                          </a:solidFill>
                          <a:latin typeface="+mj-ea"/>
                          <a:ea typeface="+mj-ea"/>
                          <a:cs typeface="Times New Roman"/>
                        </a:rPr>
                        <a:t>A-3 </a:t>
                      </a:r>
                      <a:r>
                        <a:rPr lang="zh-CN" sz="1400" b="1" kern="0" dirty="0">
                          <a:solidFill>
                            <a:schemeClr val="accent2"/>
                          </a:solidFill>
                          <a:latin typeface="+mj-ea"/>
                          <a:ea typeface="+mj-ea"/>
                          <a:cs typeface="Times New Roman"/>
                        </a:rPr>
                        <a:t>促进跨领域专业整合</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solidFill>
                            <a:schemeClr val="accent2"/>
                          </a:solidFill>
                          <a:latin typeface="+mj-ea"/>
                          <a:ea typeface="+mj-ea"/>
                          <a:cs typeface="Times New Roman"/>
                        </a:rPr>
                        <a:t>1.</a:t>
                      </a:r>
                      <a:r>
                        <a:rPr lang="zh-CN" sz="1400" b="1" kern="100" dirty="0">
                          <a:solidFill>
                            <a:schemeClr val="accent2"/>
                          </a:solidFill>
                          <a:latin typeface="+mj-ea"/>
                          <a:ea typeface="+mj-ea"/>
                          <a:cs typeface="Times New Roman"/>
                        </a:rPr>
                        <a:t>支持不同学科领域专业复合</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smtClean="0">
                          <a:solidFill>
                            <a:schemeClr val="accent2"/>
                          </a:solidFill>
                          <a:latin typeface="+mj-ea"/>
                          <a:ea typeface="+mj-ea"/>
                          <a:cs typeface="Times New Roman"/>
                        </a:rPr>
                        <a:t>部分</a:t>
                      </a:r>
                      <a:r>
                        <a:rPr lang="zh-CN" sz="1400" b="1" kern="0" dirty="0">
                          <a:solidFill>
                            <a:schemeClr val="accent2"/>
                          </a:solidFill>
                          <a:latin typeface="+mj-ea"/>
                          <a:ea typeface="+mj-ea"/>
                          <a:cs typeface="Times New Roman"/>
                        </a:rPr>
                        <a:t>完成</a:t>
                      </a:r>
                      <a:endParaRPr lang="zh-CN" sz="14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CN" altLang="zh-CN" sz="1400" b="1" kern="1200" dirty="0" smtClean="0">
                          <a:solidFill>
                            <a:schemeClr val="accent2"/>
                          </a:solidFill>
                          <a:latin typeface="+mj-ea"/>
                          <a:ea typeface="+mj-ea"/>
                          <a:cs typeface="+mn-cs"/>
                        </a:rPr>
                        <a:t>支持日语等语言类专业与其他专业的复合，支持各院系根据产业行业的需求灵活设置专业方向。日前，外国语学院日语专业新设置两个方向：航空服务、电子商务；英语专业新设置三个方向：国际乘务、英语教育、商务。信息技术学院网络工程（通讯方向）与计算机科学与技术（云计算方向）与中兴合作，依据产业需求设置</a:t>
                      </a:r>
                      <a:r>
                        <a:rPr lang="zh-CN" altLang="en-US" sz="1400" b="1" kern="1200" dirty="0" smtClean="0">
                          <a:solidFill>
                            <a:schemeClr val="accent2"/>
                          </a:solidFill>
                          <a:latin typeface="+mj-ea"/>
                          <a:ea typeface="+mj-ea"/>
                          <a:cs typeface="+mn-cs"/>
                        </a:rPr>
                        <a:t>专业方向</a:t>
                      </a:r>
                      <a:r>
                        <a:rPr lang="zh-CN" altLang="zh-CN" sz="1400" b="1" kern="1200" dirty="0" smtClean="0">
                          <a:solidFill>
                            <a:schemeClr val="accent2"/>
                          </a:solidFill>
                          <a:latin typeface="+mj-ea"/>
                          <a:ea typeface="+mj-ea"/>
                          <a:cs typeface="+mn-cs"/>
                        </a:rPr>
                        <a:t>。</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538">
                <a:tc vMerge="1">
                  <a:txBody>
                    <a:bodyPr/>
                    <a:lstStyle/>
                    <a:p>
                      <a:endParaRPr lang="zh-CN"/>
                    </a:p>
                  </a:txBody>
                  <a:tcPr/>
                </a:tc>
                <a:tc>
                  <a:txBody>
                    <a:bodyPr/>
                    <a:lstStyle/>
                    <a:p>
                      <a:pPr algn="just">
                        <a:spcAft>
                          <a:spcPts val="0"/>
                        </a:spcAft>
                      </a:pPr>
                      <a:r>
                        <a:rPr lang="en-US" sz="1400" b="1" kern="100" dirty="0">
                          <a:solidFill>
                            <a:schemeClr val="accent2"/>
                          </a:solidFill>
                          <a:latin typeface="+mj-ea"/>
                          <a:ea typeface="+mj-ea"/>
                          <a:cs typeface="Times New Roman"/>
                        </a:rPr>
                        <a:t>2.</a:t>
                      </a:r>
                      <a:r>
                        <a:rPr lang="zh-CN" sz="1400" b="1" kern="100" dirty="0">
                          <a:solidFill>
                            <a:schemeClr val="accent2"/>
                          </a:solidFill>
                          <a:latin typeface="+mj-ea"/>
                          <a:ea typeface="+mj-ea"/>
                          <a:cs typeface="Times New Roman"/>
                        </a:rPr>
                        <a:t>支持根据产业行业需求灵活设置专业方向</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smtClean="0">
                          <a:solidFill>
                            <a:schemeClr val="accent2"/>
                          </a:solidFill>
                          <a:latin typeface="+mj-ea"/>
                          <a:ea typeface="+mj-ea"/>
                          <a:cs typeface="Times New Roman"/>
                        </a:rPr>
                        <a:t>部分</a:t>
                      </a:r>
                      <a:r>
                        <a:rPr lang="zh-CN" sz="1400" b="1" kern="0" dirty="0">
                          <a:solidFill>
                            <a:schemeClr val="accent2"/>
                          </a:solidFill>
                          <a:latin typeface="+mj-ea"/>
                          <a:ea typeface="+mj-ea"/>
                          <a:cs typeface="Times New Roman"/>
                        </a:rPr>
                        <a:t>完成</a:t>
                      </a:r>
                      <a:endParaRPr lang="zh-CN" sz="14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046">
                <a:tc rowSpan="5">
                  <a:txBody>
                    <a:bodyPr/>
                    <a:lstStyle/>
                    <a:p>
                      <a:pPr algn="just">
                        <a:spcAft>
                          <a:spcPts val="0"/>
                        </a:spcAft>
                      </a:pPr>
                      <a:r>
                        <a:rPr lang="en-US" sz="1400" b="1" kern="0" dirty="0">
                          <a:solidFill>
                            <a:schemeClr val="accent2"/>
                          </a:solidFill>
                          <a:latin typeface="+mj-ea"/>
                          <a:ea typeface="+mj-ea"/>
                          <a:cs typeface="Times New Roman"/>
                        </a:rPr>
                        <a:t>A-4</a:t>
                      </a:r>
                      <a:r>
                        <a:rPr lang="zh-CN" sz="1400" b="1" kern="0" dirty="0">
                          <a:solidFill>
                            <a:schemeClr val="accent2"/>
                          </a:solidFill>
                          <a:latin typeface="+mj-ea"/>
                          <a:ea typeface="+mj-ea"/>
                          <a:cs typeface="Times New Roman"/>
                        </a:rPr>
                        <a:t>建立课程审核与专业评估机制</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solidFill>
                            <a:schemeClr val="accent2"/>
                          </a:solidFill>
                          <a:latin typeface="+mj-ea"/>
                          <a:ea typeface="+mj-ea"/>
                          <a:cs typeface="Times New Roman"/>
                        </a:rPr>
                        <a:t>1.</a:t>
                      </a:r>
                      <a:r>
                        <a:rPr lang="zh-CN" sz="1400" b="1" kern="100" dirty="0">
                          <a:solidFill>
                            <a:schemeClr val="accent2"/>
                          </a:solidFill>
                          <a:latin typeface="+mj-ea"/>
                          <a:ea typeface="+mj-ea"/>
                          <a:cs typeface="Times New Roman"/>
                        </a:rPr>
                        <a:t>建立校院两级课程审核委员会</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smtClean="0">
                          <a:solidFill>
                            <a:schemeClr val="accent2"/>
                          </a:solidFill>
                          <a:latin typeface="+mj-ea"/>
                          <a:ea typeface="+mj-ea"/>
                          <a:cs typeface="Times New Roman"/>
                        </a:rPr>
                        <a:t>全部</a:t>
                      </a:r>
                      <a:r>
                        <a:rPr lang="zh-CN" sz="1400" b="1" kern="100" dirty="0">
                          <a:solidFill>
                            <a:schemeClr val="accent2"/>
                          </a:solidFill>
                          <a:latin typeface="+mj-ea"/>
                          <a:ea typeface="+mj-ea"/>
                          <a:cs typeface="Times New Roman"/>
                        </a:rPr>
                        <a:t>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indent="0" algn="just" defTabSz="514350" rtl="0" eaLnBrk="1" fontAlgn="auto" latinLnBrk="0" hangingPunct="1">
                        <a:lnSpc>
                          <a:spcPct val="100000"/>
                        </a:lnSpc>
                        <a:spcBef>
                          <a:spcPts val="0"/>
                        </a:spcBef>
                        <a:spcAft>
                          <a:spcPts val="0"/>
                        </a:spcAft>
                        <a:buClrTx/>
                        <a:buSzTx/>
                        <a:buFontTx/>
                        <a:buNone/>
                        <a:tabLst/>
                        <a:defRPr/>
                      </a:pPr>
                      <a:r>
                        <a:rPr lang="en-US" altLang="zh-CN" sz="1400" b="1" kern="1200" dirty="0" smtClean="0">
                          <a:solidFill>
                            <a:schemeClr val="accent2"/>
                          </a:solidFill>
                          <a:latin typeface="+mj-ea"/>
                          <a:ea typeface="+mj-ea"/>
                          <a:cs typeface="+mn-cs"/>
                        </a:rPr>
                        <a:t>1.</a:t>
                      </a:r>
                      <a:r>
                        <a:rPr lang="zh-CN" altLang="zh-CN" sz="1400" b="1" kern="1200" dirty="0" smtClean="0">
                          <a:solidFill>
                            <a:schemeClr val="accent2"/>
                          </a:solidFill>
                          <a:latin typeface="+mj-ea"/>
                          <a:ea typeface="+mj-ea"/>
                          <a:cs typeface="+mn-cs"/>
                        </a:rPr>
                        <a:t>学校成立课程审核委员会、教学工作委员会，建立了校院两级教学计划与课程设置审核制度。</a:t>
                      </a:r>
                      <a:endParaRPr lang="en-US" altLang="zh-CN" sz="1400" b="1" kern="1200" dirty="0" smtClean="0">
                        <a:solidFill>
                          <a:schemeClr val="accent2"/>
                        </a:solidFill>
                        <a:latin typeface="+mj-ea"/>
                        <a:ea typeface="+mj-ea"/>
                        <a:cs typeface="+mn-cs"/>
                      </a:endParaRPr>
                    </a:p>
                    <a:p>
                      <a:pPr marL="0" marR="0" indent="0" algn="just" defTabSz="514350" rtl="0" eaLnBrk="1" fontAlgn="auto" latinLnBrk="0" hangingPunct="1">
                        <a:lnSpc>
                          <a:spcPct val="100000"/>
                        </a:lnSpc>
                        <a:spcBef>
                          <a:spcPts val="0"/>
                        </a:spcBef>
                        <a:spcAft>
                          <a:spcPts val="0"/>
                        </a:spcAft>
                        <a:buClrTx/>
                        <a:buSzTx/>
                        <a:buFontTx/>
                        <a:buNone/>
                        <a:tabLst/>
                        <a:defRPr/>
                      </a:pPr>
                      <a:r>
                        <a:rPr lang="en-US" altLang="zh-CN" sz="1400" b="1" kern="1200" dirty="0" smtClean="0">
                          <a:solidFill>
                            <a:schemeClr val="accent2"/>
                          </a:solidFill>
                          <a:latin typeface="+mj-ea"/>
                          <a:ea typeface="+mj-ea"/>
                          <a:cs typeface="+mn-cs"/>
                        </a:rPr>
                        <a:t>2.</a:t>
                      </a:r>
                      <a:r>
                        <a:rPr lang="zh-CN" altLang="zh-CN" sz="1400" b="1" kern="1200" dirty="0" smtClean="0">
                          <a:solidFill>
                            <a:schemeClr val="accent2"/>
                          </a:solidFill>
                          <a:latin typeface="+mj-ea"/>
                          <a:ea typeface="+mj-ea"/>
                          <a:cs typeface="+mn-cs"/>
                        </a:rPr>
                        <a:t>根据课程教学能力为本的原则调整完善“上海建桥学院学生评教制度”、“上海建桥学院课程考核管理办法”等一系列课程评价办法，并进行试运行。已有两轮按照新的评教制度出台的学生评教成绩。</a:t>
                      </a:r>
                      <a:endParaRPr lang="en-US" altLang="zh-CN" sz="1400" b="1" kern="1200" dirty="0" smtClean="0">
                        <a:solidFill>
                          <a:schemeClr val="accent2"/>
                        </a:solidFill>
                        <a:latin typeface="+mj-ea"/>
                        <a:ea typeface="+mj-ea"/>
                        <a:cs typeface="+mn-cs"/>
                      </a:endParaRPr>
                    </a:p>
                    <a:p>
                      <a:pPr marL="0" marR="0" indent="0" algn="just" defTabSz="514350" rtl="0" eaLnBrk="1" fontAlgn="auto" latinLnBrk="0" hangingPunct="1">
                        <a:lnSpc>
                          <a:spcPct val="100000"/>
                        </a:lnSpc>
                        <a:spcBef>
                          <a:spcPts val="0"/>
                        </a:spcBef>
                        <a:spcAft>
                          <a:spcPts val="0"/>
                        </a:spcAft>
                        <a:buClrTx/>
                        <a:buSzTx/>
                        <a:buFontTx/>
                        <a:buNone/>
                        <a:tabLst/>
                        <a:defRPr/>
                      </a:pPr>
                      <a:r>
                        <a:rPr lang="en-US" altLang="zh-CN" sz="1400" b="1" kern="1200" dirty="0" smtClean="0">
                          <a:solidFill>
                            <a:schemeClr val="accent2"/>
                          </a:solidFill>
                          <a:latin typeface="+mj-ea"/>
                          <a:ea typeface="+mj-ea"/>
                          <a:cs typeface="+mn-cs"/>
                        </a:rPr>
                        <a:t>3.</a:t>
                      </a:r>
                      <a:r>
                        <a:rPr lang="zh-CN" altLang="zh-CN" sz="1400" b="1" kern="1200" dirty="0" smtClean="0">
                          <a:solidFill>
                            <a:schemeClr val="accent2"/>
                          </a:solidFill>
                          <a:latin typeface="+mj-ea"/>
                          <a:ea typeface="+mj-ea"/>
                          <a:cs typeface="+mn-cs"/>
                        </a:rPr>
                        <a:t> 制定了上海建桥学院课程教学改善制度，并在《汽车服务工程》、《新闻采访与写作》、《日语翻译》、《工程项目管理》、《数据库原理》</a:t>
                      </a:r>
                      <a:r>
                        <a:rPr lang="en-US" altLang="zh-CN" sz="1400" b="1" kern="1200" dirty="0" smtClean="0">
                          <a:solidFill>
                            <a:schemeClr val="accent2"/>
                          </a:solidFill>
                          <a:latin typeface="+mj-ea"/>
                          <a:ea typeface="+mj-ea"/>
                          <a:cs typeface="+mn-cs"/>
                        </a:rPr>
                        <a:t>5</a:t>
                      </a:r>
                      <a:r>
                        <a:rPr lang="zh-CN" altLang="zh-CN" sz="1400" b="1" kern="1200" dirty="0" smtClean="0">
                          <a:solidFill>
                            <a:schemeClr val="accent2"/>
                          </a:solidFill>
                          <a:latin typeface="+mj-ea"/>
                          <a:ea typeface="+mj-ea"/>
                          <a:cs typeface="+mn-cs"/>
                        </a:rPr>
                        <a:t>门课程中试点课程教学改善，教师完成教学历程档案。</a:t>
                      </a:r>
                      <a:endParaRPr lang="en-US" altLang="zh-CN" sz="1400" b="1" kern="1200" dirty="0" smtClean="0">
                        <a:solidFill>
                          <a:schemeClr val="accent2"/>
                        </a:solidFill>
                        <a:latin typeface="+mj-ea"/>
                        <a:ea typeface="+mj-ea"/>
                        <a:cs typeface="+mn-cs"/>
                      </a:endParaRPr>
                    </a:p>
                    <a:p>
                      <a:pPr marL="0" marR="0" indent="0" algn="just" defTabSz="514350" rtl="0" eaLnBrk="1" fontAlgn="auto" latinLnBrk="0" hangingPunct="1">
                        <a:lnSpc>
                          <a:spcPct val="100000"/>
                        </a:lnSpc>
                        <a:spcBef>
                          <a:spcPts val="0"/>
                        </a:spcBef>
                        <a:spcAft>
                          <a:spcPts val="0"/>
                        </a:spcAft>
                        <a:buClrTx/>
                        <a:buSzTx/>
                        <a:buFontTx/>
                        <a:buNone/>
                        <a:tabLst/>
                        <a:defRPr/>
                      </a:pPr>
                      <a:r>
                        <a:rPr lang="en-US" altLang="zh-CN" sz="1400" b="1" kern="1200" dirty="0" smtClean="0">
                          <a:solidFill>
                            <a:schemeClr val="accent2"/>
                          </a:solidFill>
                          <a:latin typeface="+mj-ea"/>
                          <a:ea typeface="+mj-ea"/>
                          <a:cs typeface="+mn-cs"/>
                        </a:rPr>
                        <a:t>4.</a:t>
                      </a:r>
                      <a:r>
                        <a:rPr lang="zh-CN" altLang="zh-CN" sz="1400" b="1" kern="1200" dirty="0" smtClean="0">
                          <a:solidFill>
                            <a:schemeClr val="accent2"/>
                          </a:solidFill>
                          <a:latin typeface="+mj-ea"/>
                          <a:ea typeface="+mj-ea"/>
                          <a:cs typeface="+mn-cs"/>
                        </a:rPr>
                        <a:t>健全专业达标评估制度与培养质量追踪改善机制</a:t>
                      </a:r>
                      <a:r>
                        <a:rPr lang="en-US" altLang="zh-CN" sz="1400" b="1" kern="1200" dirty="0" smtClean="0">
                          <a:solidFill>
                            <a:schemeClr val="accent2"/>
                          </a:solidFill>
                          <a:latin typeface="+mj-ea"/>
                          <a:ea typeface="+mj-ea"/>
                          <a:cs typeface="+mn-cs"/>
                        </a:rPr>
                        <a:t>, </a:t>
                      </a:r>
                      <a:r>
                        <a:rPr lang="zh-CN" altLang="zh-CN" sz="1400" b="1" kern="1200" dirty="0" smtClean="0">
                          <a:solidFill>
                            <a:schemeClr val="accent2"/>
                          </a:solidFill>
                          <a:latin typeface="+mj-ea"/>
                          <a:ea typeface="+mj-ea"/>
                          <a:cs typeface="+mn-cs"/>
                        </a:rPr>
                        <a:t>制定了</a:t>
                      </a:r>
                      <a:r>
                        <a:rPr lang="en-US" altLang="zh-CN" sz="1400" b="1" kern="1200" dirty="0" smtClean="0">
                          <a:solidFill>
                            <a:schemeClr val="accent2"/>
                          </a:solidFill>
                          <a:latin typeface="+mj-ea"/>
                          <a:ea typeface="+mj-ea"/>
                          <a:cs typeface="+mn-cs"/>
                        </a:rPr>
                        <a:t>28</a:t>
                      </a:r>
                      <a:r>
                        <a:rPr lang="zh-CN" altLang="zh-CN" sz="1400" b="1" kern="1200" dirty="0" smtClean="0">
                          <a:solidFill>
                            <a:schemeClr val="accent2"/>
                          </a:solidFill>
                          <a:latin typeface="+mj-ea"/>
                          <a:ea typeface="+mj-ea"/>
                          <a:cs typeface="+mn-cs"/>
                        </a:rPr>
                        <a:t>个专业的</a:t>
                      </a:r>
                      <a:r>
                        <a:rPr lang="en-US" altLang="zh-CN" sz="1400" b="1" kern="1200" dirty="0" smtClean="0">
                          <a:solidFill>
                            <a:schemeClr val="accent2"/>
                          </a:solidFill>
                          <a:latin typeface="+mj-ea"/>
                          <a:ea typeface="+mj-ea"/>
                          <a:cs typeface="+mn-cs"/>
                        </a:rPr>
                        <a:t>3</a:t>
                      </a:r>
                      <a:r>
                        <a:rPr lang="zh-CN" altLang="zh-CN" sz="1400" b="1" kern="1200" dirty="0" smtClean="0">
                          <a:solidFill>
                            <a:schemeClr val="accent2"/>
                          </a:solidFill>
                          <a:latin typeface="+mj-ea"/>
                          <a:ea typeface="+mj-ea"/>
                          <a:cs typeface="+mn-cs"/>
                        </a:rPr>
                        <a:t>年评估计划。出台“上海建桥学院专业培养质量持续改进制度”和“上海建桥学院专业达标评估制度”文件，</a:t>
                      </a:r>
                      <a:r>
                        <a:rPr lang="en-US" altLang="zh-CN" sz="1400" b="1" kern="1200" dirty="0" smtClean="0">
                          <a:solidFill>
                            <a:schemeClr val="accent2"/>
                          </a:solidFill>
                          <a:latin typeface="+mj-ea"/>
                          <a:ea typeface="+mj-ea"/>
                          <a:cs typeface="+mn-cs"/>
                        </a:rPr>
                        <a:t>2016</a:t>
                      </a:r>
                      <a:r>
                        <a:rPr lang="zh-CN" altLang="zh-CN" sz="1400" b="1" kern="1200" dirty="0" smtClean="0">
                          <a:solidFill>
                            <a:schemeClr val="accent2"/>
                          </a:solidFill>
                          <a:latin typeface="+mj-ea"/>
                          <a:ea typeface="+mj-ea"/>
                          <a:cs typeface="+mn-cs"/>
                        </a:rPr>
                        <a:t>年将落实推进。</a:t>
                      </a:r>
                    </a:p>
                    <a:p>
                      <a:pPr algn="just">
                        <a:spcAft>
                          <a:spcPts val="0"/>
                        </a:spcAft>
                      </a:pP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046">
                <a:tc vMerge="1">
                  <a:txBody>
                    <a:bodyPr/>
                    <a:lstStyle/>
                    <a:p>
                      <a:endParaRPr lang="zh-CN"/>
                    </a:p>
                  </a:txBody>
                  <a:tcPr/>
                </a:tc>
                <a:tc>
                  <a:txBody>
                    <a:bodyPr/>
                    <a:lstStyle/>
                    <a:p>
                      <a:pPr algn="just">
                        <a:spcAft>
                          <a:spcPts val="0"/>
                        </a:spcAft>
                      </a:pPr>
                      <a:r>
                        <a:rPr lang="en-US" sz="1400" b="1" kern="100" dirty="0">
                          <a:solidFill>
                            <a:schemeClr val="accent2"/>
                          </a:solidFill>
                          <a:latin typeface="+mj-ea"/>
                          <a:ea typeface="+mj-ea"/>
                          <a:cs typeface="Times New Roman"/>
                        </a:rPr>
                        <a:t>2.</a:t>
                      </a:r>
                      <a:r>
                        <a:rPr lang="zh-CN" sz="1400" b="1" kern="100" dirty="0">
                          <a:solidFill>
                            <a:schemeClr val="accent2"/>
                          </a:solidFill>
                          <a:latin typeface="+mj-ea"/>
                          <a:ea typeface="+mj-ea"/>
                          <a:cs typeface="Times New Roman"/>
                        </a:rPr>
                        <a:t>完善课程评价办法</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100" dirty="0" smtClean="0">
                          <a:solidFill>
                            <a:schemeClr val="accent2"/>
                          </a:solidFill>
                          <a:latin typeface="+mj-ea"/>
                          <a:ea typeface="+mj-ea"/>
                          <a:cs typeface="Times New Roman"/>
                        </a:rPr>
                        <a:t>全部</a:t>
                      </a:r>
                      <a:r>
                        <a:rPr lang="zh-CN" sz="1400" b="1" kern="100" dirty="0">
                          <a:solidFill>
                            <a:schemeClr val="accent2"/>
                          </a:solidFill>
                          <a:latin typeface="+mj-ea"/>
                          <a:ea typeface="+mj-ea"/>
                          <a:cs typeface="Times New Roman"/>
                        </a:rPr>
                        <a:t>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046">
                <a:tc vMerge="1">
                  <a:txBody>
                    <a:bodyPr/>
                    <a:lstStyle/>
                    <a:p>
                      <a:endParaRPr lang="zh-CN"/>
                    </a:p>
                  </a:txBody>
                  <a:tcPr/>
                </a:tc>
                <a:tc>
                  <a:txBody>
                    <a:bodyPr/>
                    <a:lstStyle/>
                    <a:p>
                      <a:pPr algn="just">
                        <a:spcAft>
                          <a:spcPts val="0"/>
                        </a:spcAft>
                      </a:pPr>
                      <a:r>
                        <a:rPr lang="en-US" sz="1400" b="1" kern="100" dirty="0">
                          <a:solidFill>
                            <a:schemeClr val="accent2"/>
                          </a:solidFill>
                          <a:latin typeface="+mj-ea"/>
                          <a:ea typeface="+mj-ea"/>
                          <a:cs typeface="Times New Roman"/>
                        </a:rPr>
                        <a:t>3.</a:t>
                      </a:r>
                      <a:r>
                        <a:rPr lang="zh-CN" sz="1400" b="1" kern="100" dirty="0">
                          <a:solidFill>
                            <a:schemeClr val="accent2"/>
                          </a:solidFill>
                          <a:latin typeface="+mj-ea"/>
                          <a:ea typeface="+mj-ea"/>
                          <a:cs typeface="Times New Roman"/>
                        </a:rPr>
                        <a:t>建立课程教学改善制度</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smtClean="0">
                          <a:solidFill>
                            <a:schemeClr val="accent2"/>
                          </a:solidFill>
                          <a:latin typeface="+mj-ea"/>
                          <a:ea typeface="+mj-ea"/>
                          <a:cs typeface="Times New Roman"/>
                        </a:rPr>
                        <a:t>基本</a:t>
                      </a:r>
                      <a:r>
                        <a:rPr lang="zh-CN" sz="1400" b="1" kern="0" dirty="0">
                          <a:solidFill>
                            <a:schemeClr val="accent2"/>
                          </a:solidFill>
                          <a:latin typeface="+mj-ea"/>
                          <a:ea typeface="+mj-ea"/>
                          <a:cs typeface="Times New Roman"/>
                        </a:rPr>
                        <a:t>完成</a:t>
                      </a:r>
                      <a:endParaRPr lang="zh-CN" sz="14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046">
                <a:tc vMerge="1">
                  <a:txBody>
                    <a:bodyPr/>
                    <a:lstStyle/>
                    <a:p>
                      <a:endParaRPr lang="zh-CN"/>
                    </a:p>
                  </a:txBody>
                  <a:tcPr/>
                </a:tc>
                <a:tc>
                  <a:txBody>
                    <a:bodyPr/>
                    <a:lstStyle/>
                    <a:p>
                      <a:pPr algn="just">
                        <a:spcAft>
                          <a:spcPts val="0"/>
                        </a:spcAft>
                      </a:pPr>
                      <a:r>
                        <a:rPr lang="en-US" sz="1400" b="1" kern="100" dirty="0">
                          <a:solidFill>
                            <a:schemeClr val="accent2"/>
                          </a:solidFill>
                          <a:latin typeface="+mj-ea"/>
                          <a:ea typeface="+mj-ea"/>
                          <a:cs typeface="Times New Roman"/>
                        </a:rPr>
                        <a:t>4.</a:t>
                      </a:r>
                      <a:r>
                        <a:rPr lang="zh-CN" sz="1400" b="1" kern="100" dirty="0">
                          <a:solidFill>
                            <a:schemeClr val="accent2"/>
                          </a:solidFill>
                          <a:latin typeface="+mj-ea"/>
                          <a:ea typeface="+mj-ea"/>
                          <a:cs typeface="Times New Roman"/>
                        </a:rPr>
                        <a:t>建立培养质量持续改进制度</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smtClean="0">
                          <a:solidFill>
                            <a:schemeClr val="accent2"/>
                          </a:solidFill>
                          <a:latin typeface="+mj-ea"/>
                          <a:ea typeface="+mj-ea"/>
                          <a:cs typeface="Times New Roman"/>
                        </a:rPr>
                        <a:t>基本</a:t>
                      </a:r>
                      <a:r>
                        <a:rPr lang="zh-CN" sz="1400" b="1" kern="0" dirty="0">
                          <a:solidFill>
                            <a:schemeClr val="accent2"/>
                          </a:solidFill>
                          <a:latin typeface="+mj-ea"/>
                          <a:ea typeface="+mj-ea"/>
                          <a:cs typeface="Times New Roman"/>
                        </a:rPr>
                        <a:t>完成</a:t>
                      </a:r>
                      <a:endParaRPr lang="zh-CN" sz="14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046">
                <a:tc vMerge="1">
                  <a:txBody>
                    <a:bodyPr/>
                    <a:lstStyle/>
                    <a:p>
                      <a:endParaRPr lang="zh-CN"/>
                    </a:p>
                  </a:txBody>
                  <a:tcPr/>
                </a:tc>
                <a:tc>
                  <a:txBody>
                    <a:bodyPr/>
                    <a:lstStyle/>
                    <a:p>
                      <a:pPr algn="just">
                        <a:spcAft>
                          <a:spcPts val="0"/>
                        </a:spcAft>
                      </a:pPr>
                      <a:r>
                        <a:rPr lang="en-US" sz="1400" b="1" kern="100">
                          <a:solidFill>
                            <a:schemeClr val="accent2"/>
                          </a:solidFill>
                          <a:latin typeface="+mj-ea"/>
                          <a:ea typeface="+mj-ea"/>
                          <a:cs typeface="Times New Roman"/>
                        </a:rPr>
                        <a:t>5.</a:t>
                      </a:r>
                      <a:r>
                        <a:rPr lang="zh-CN" sz="1400" b="1" kern="100">
                          <a:solidFill>
                            <a:schemeClr val="accent2"/>
                          </a:solidFill>
                          <a:latin typeface="+mj-ea"/>
                          <a:ea typeface="+mj-ea"/>
                          <a:cs typeface="Times New Roman"/>
                        </a:rPr>
                        <a:t>完善专业评估制度</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smtClean="0">
                          <a:solidFill>
                            <a:schemeClr val="accent2"/>
                          </a:solidFill>
                          <a:latin typeface="+mj-ea"/>
                          <a:ea typeface="+mj-ea"/>
                          <a:cs typeface="Times New Roman"/>
                        </a:rPr>
                        <a:t>基本</a:t>
                      </a:r>
                      <a:r>
                        <a:rPr lang="zh-CN" sz="1400" b="1" kern="0" dirty="0">
                          <a:solidFill>
                            <a:schemeClr val="accent2"/>
                          </a:solidFill>
                          <a:latin typeface="+mj-ea"/>
                          <a:ea typeface="+mj-ea"/>
                          <a:cs typeface="Times New Roman"/>
                        </a:rPr>
                        <a:t>完成</a:t>
                      </a:r>
                      <a:endParaRPr lang="zh-CN" sz="14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23528" y="267494"/>
          <a:ext cx="8605619" cy="4145280"/>
        </p:xfrm>
        <a:graphic>
          <a:graphicData uri="http://schemas.openxmlformats.org/drawingml/2006/table">
            <a:tbl>
              <a:tblPr/>
              <a:tblGrid>
                <a:gridCol w="936104"/>
                <a:gridCol w="1440160"/>
                <a:gridCol w="1008112"/>
                <a:gridCol w="5221243"/>
              </a:tblGrid>
              <a:tr h="193542">
                <a:tc>
                  <a:txBody>
                    <a:bodyPr/>
                    <a:lstStyle/>
                    <a:p>
                      <a:pPr algn="ctr">
                        <a:spcAft>
                          <a:spcPts val="0"/>
                        </a:spcAft>
                      </a:pPr>
                      <a:r>
                        <a:rPr lang="zh-CN" sz="1600" b="1" kern="0" dirty="0">
                          <a:solidFill>
                            <a:schemeClr val="accent2"/>
                          </a:solidFill>
                          <a:latin typeface="+mj-ea"/>
                          <a:ea typeface="+mj-ea"/>
                          <a:cs typeface="Times New Roman"/>
                        </a:rPr>
                        <a:t>分项计划名称</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600" b="1" kern="0" dirty="0" smtClean="0">
                          <a:solidFill>
                            <a:schemeClr val="accent2"/>
                          </a:solidFill>
                          <a:latin typeface="+mj-ea"/>
                          <a:ea typeface="+mj-ea"/>
                          <a:cs typeface="Times New Roman"/>
                        </a:rPr>
                        <a:t>具体</a:t>
                      </a:r>
                      <a:r>
                        <a:rPr lang="zh-CN" altLang="en-US" sz="1600" b="1" kern="0" dirty="0" smtClean="0">
                          <a:solidFill>
                            <a:schemeClr val="accent2"/>
                          </a:solidFill>
                          <a:latin typeface="+mj-ea"/>
                          <a:ea typeface="+mj-ea"/>
                          <a:cs typeface="Times New Roman"/>
                        </a:rPr>
                        <a:t>项目</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600" b="1" kern="0" dirty="0">
                          <a:solidFill>
                            <a:schemeClr val="accent2"/>
                          </a:solidFill>
                          <a:latin typeface="+mj-ea"/>
                          <a:ea typeface="+mj-ea"/>
                          <a:cs typeface="Times New Roman"/>
                        </a:rPr>
                        <a:t>进展描述</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altLang="en-US" sz="1600" b="1" kern="100" dirty="0" smtClean="0">
                          <a:solidFill>
                            <a:schemeClr val="accent2"/>
                          </a:solidFill>
                          <a:latin typeface="+mj-ea"/>
                          <a:ea typeface="+mj-ea"/>
                          <a:cs typeface="Times New Roman"/>
                        </a:rPr>
                        <a:t>主要绩效</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r>
              <a:tr h="193542">
                <a:tc rowSpan="3">
                  <a:txBody>
                    <a:bodyPr/>
                    <a:lstStyle/>
                    <a:p>
                      <a:pPr algn="just">
                        <a:spcAft>
                          <a:spcPts val="0"/>
                        </a:spcAft>
                      </a:pPr>
                      <a:r>
                        <a:rPr lang="en-US" sz="1600" b="1" kern="0" dirty="0">
                          <a:solidFill>
                            <a:schemeClr val="accent2"/>
                          </a:solidFill>
                          <a:latin typeface="+mj-ea"/>
                          <a:ea typeface="+mj-ea"/>
                          <a:cs typeface="Times New Roman"/>
                        </a:rPr>
                        <a:t>A-5</a:t>
                      </a:r>
                      <a:r>
                        <a:rPr lang="zh-CN" sz="1600" b="1" kern="0" dirty="0">
                          <a:solidFill>
                            <a:schemeClr val="accent2"/>
                          </a:solidFill>
                          <a:latin typeface="+mj-ea"/>
                          <a:ea typeface="+mj-ea"/>
                          <a:cs typeface="Times New Roman"/>
                        </a:rPr>
                        <a:t>产教课程融合</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chemeClr val="accent2"/>
                          </a:solidFill>
                          <a:latin typeface="+mj-ea"/>
                          <a:ea typeface="+mj-ea"/>
                          <a:cs typeface="Times New Roman"/>
                        </a:rPr>
                        <a:t>1.</a:t>
                      </a:r>
                      <a:r>
                        <a:rPr lang="zh-CN" sz="1600" b="1" kern="100" dirty="0">
                          <a:solidFill>
                            <a:schemeClr val="accent2"/>
                          </a:solidFill>
                          <a:latin typeface="+mj-ea"/>
                          <a:ea typeface="+mj-ea"/>
                          <a:cs typeface="Times New Roman"/>
                        </a:rPr>
                        <a:t>建立校企教师共同授课制度</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zh-CN" altLang="zh-CN" sz="1600" b="1" kern="1200" dirty="0" smtClean="0">
                          <a:solidFill>
                            <a:schemeClr val="accent2"/>
                          </a:solidFill>
                          <a:latin typeface="+mj-ea"/>
                          <a:ea typeface="+mj-ea"/>
                          <a:cs typeface="+mn-cs"/>
                        </a:rPr>
                        <a:t>教务处通过座谈会、个别访谈、邮件等方式对校企教师共同授课的制度进行调研和讨论，出台“上海建桥学院校企教师协同教学实施办法”，建立校企教师共同授课制度，并启动资助了一批校企共建课程和理实一体化课程。</a:t>
                      </a:r>
                      <a:r>
                        <a:rPr lang="en-US" altLang="zh-CN" sz="1600" b="1" kern="1200" dirty="0" smtClean="0">
                          <a:solidFill>
                            <a:schemeClr val="accent2"/>
                          </a:solidFill>
                          <a:latin typeface="+mj-ea"/>
                          <a:ea typeface="+mj-ea"/>
                          <a:cs typeface="+mn-cs"/>
                        </a:rPr>
                        <a:t>2016</a:t>
                      </a:r>
                      <a:r>
                        <a:rPr lang="zh-CN" altLang="zh-CN" sz="1600" b="1" kern="1200" dirty="0" smtClean="0">
                          <a:solidFill>
                            <a:schemeClr val="accent2"/>
                          </a:solidFill>
                          <a:latin typeface="+mj-ea"/>
                          <a:ea typeface="+mj-ea"/>
                          <a:cs typeface="+mn-cs"/>
                        </a:rPr>
                        <a:t>年将持续推进建设，并推进企业教师校内职称制度制定。</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247">
                <a:tc vMerge="1">
                  <a:txBody>
                    <a:bodyPr/>
                    <a:lstStyle/>
                    <a:p>
                      <a:endParaRPr lang="zh-CN"/>
                    </a:p>
                  </a:txBody>
                  <a:tcPr/>
                </a:tc>
                <a:tc>
                  <a:txBody>
                    <a:bodyPr/>
                    <a:lstStyle/>
                    <a:p>
                      <a:pPr algn="just">
                        <a:spcAft>
                          <a:spcPts val="0"/>
                        </a:spcAft>
                      </a:pPr>
                      <a:r>
                        <a:rPr lang="en-US" sz="1600" b="1" kern="100" dirty="0">
                          <a:solidFill>
                            <a:schemeClr val="accent2"/>
                          </a:solidFill>
                          <a:latin typeface="+mj-ea"/>
                          <a:ea typeface="+mj-ea"/>
                          <a:cs typeface="Times New Roman"/>
                        </a:rPr>
                        <a:t>2.</a:t>
                      </a:r>
                      <a:r>
                        <a:rPr lang="zh-CN" sz="1600" b="1" kern="100" dirty="0">
                          <a:solidFill>
                            <a:schemeClr val="accent2"/>
                          </a:solidFill>
                          <a:latin typeface="+mj-ea"/>
                          <a:ea typeface="+mj-ea"/>
                          <a:cs typeface="Times New Roman"/>
                        </a:rPr>
                        <a:t>制定企业教师校内职称制度</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100" dirty="0" smtClean="0">
                          <a:solidFill>
                            <a:schemeClr val="accent2"/>
                          </a:solidFill>
                          <a:latin typeface="+mj-ea"/>
                          <a:ea typeface="+mj-ea"/>
                          <a:cs typeface="Times New Roman"/>
                        </a:rPr>
                        <a:t>未完</a:t>
                      </a:r>
                      <a:r>
                        <a:rPr lang="zh-CN" sz="1600" b="1" kern="100" dirty="0">
                          <a:solidFill>
                            <a:schemeClr val="accent2"/>
                          </a:solidFill>
                          <a:latin typeface="+mj-ea"/>
                          <a:ea typeface="+mj-ea"/>
                          <a:cs typeface="Times New Roman"/>
                        </a:rPr>
                        <a:t>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42">
                <a:tc vMerge="1">
                  <a:txBody>
                    <a:bodyPr/>
                    <a:lstStyle/>
                    <a:p>
                      <a:endParaRPr lang="zh-CN"/>
                    </a:p>
                  </a:txBody>
                  <a:tcPr/>
                </a:tc>
                <a:tc>
                  <a:txBody>
                    <a:bodyPr/>
                    <a:lstStyle/>
                    <a:p>
                      <a:pPr algn="just">
                        <a:spcAft>
                          <a:spcPts val="0"/>
                        </a:spcAft>
                      </a:pPr>
                      <a:r>
                        <a:rPr lang="en-US" sz="1600" b="1" kern="100" dirty="0">
                          <a:solidFill>
                            <a:schemeClr val="accent2"/>
                          </a:solidFill>
                          <a:latin typeface="+mj-ea"/>
                          <a:ea typeface="+mj-ea"/>
                          <a:cs typeface="Times New Roman"/>
                        </a:rPr>
                        <a:t>3.</a:t>
                      </a:r>
                      <a:r>
                        <a:rPr lang="zh-CN" sz="1600" b="1" kern="100" dirty="0">
                          <a:solidFill>
                            <a:schemeClr val="accent2"/>
                          </a:solidFill>
                          <a:latin typeface="+mj-ea"/>
                          <a:ea typeface="+mj-ea"/>
                          <a:cs typeface="Times New Roman"/>
                        </a:rPr>
                        <a:t>校企共建课程或课程模块</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0" dirty="0" smtClean="0">
                          <a:solidFill>
                            <a:schemeClr val="accent2"/>
                          </a:solidFill>
                          <a:latin typeface="+mj-ea"/>
                          <a:ea typeface="+mj-ea"/>
                          <a:cs typeface="Times New Roman"/>
                        </a:rPr>
                        <a:t>基本</a:t>
                      </a:r>
                      <a:r>
                        <a:rPr lang="zh-CN" sz="1600" b="1" kern="0" dirty="0">
                          <a:solidFill>
                            <a:schemeClr val="accent2"/>
                          </a:solidFill>
                          <a:latin typeface="+mj-ea"/>
                          <a:ea typeface="+mj-ea"/>
                          <a:cs typeface="Times New Roman"/>
                        </a:rPr>
                        <a:t>完成</a:t>
                      </a:r>
                      <a:endParaRPr lang="zh-CN" sz="16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42">
                <a:tc rowSpan="3">
                  <a:txBody>
                    <a:bodyPr/>
                    <a:lstStyle/>
                    <a:p>
                      <a:pPr algn="just">
                        <a:spcAft>
                          <a:spcPts val="0"/>
                        </a:spcAft>
                      </a:pPr>
                      <a:r>
                        <a:rPr lang="en-US" sz="1600" b="1" kern="0" dirty="0">
                          <a:solidFill>
                            <a:schemeClr val="accent2"/>
                          </a:solidFill>
                          <a:latin typeface="+mj-ea"/>
                          <a:ea typeface="+mj-ea"/>
                          <a:cs typeface="Times New Roman"/>
                        </a:rPr>
                        <a:t>A-6</a:t>
                      </a:r>
                      <a:r>
                        <a:rPr lang="zh-CN" sz="1600" b="1" kern="0" dirty="0">
                          <a:solidFill>
                            <a:schemeClr val="accent2"/>
                          </a:solidFill>
                          <a:latin typeface="+mj-ea"/>
                          <a:ea typeface="+mj-ea"/>
                          <a:cs typeface="Times New Roman"/>
                        </a:rPr>
                        <a:t>开展创新创业教育</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chemeClr val="accent2"/>
                          </a:solidFill>
                          <a:latin typeface="+mj-ea"/>
                          <a:ea typeface="+mj-ea"/>
                          <a:cs typeface="Times New Roman"/>
                        </a:rPr>
                        <a:t>1.</a:t>
                      </a:r>
                      <a:r>
                        <a:rPr lang="zh-CN" sz="1600" b="1" kern="100" dirty="0">
                          <a:solidFill>
                            <a:schemeClr val="accent2"/>
                          </a:solidFill>
                          <a:latin typeface="+mj-ea"/>
                          <a:ea typeface="+mj-ea"/>
                          <a:cs typeface="Times New Roman"/>
                        </a:rPr>
                        <a:t>建立创新创业教育机制</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indent="0" algn="just" defTabSz="514350" rtl="0" eaLnBrk="1" fontAlgn="auto" latinLnBrk="0" hangingPunct="1">
                        <a:lnSpc>
                          <a:spcPct val="100000"/>
                        </a:lnSpc>
                        <a:spcBef>
                          <a:spcPts val="0"/>
                        </a:spcBef>
                        <a:spcAft>
                          <a:spcPts val="0"/>
                        </a:spcAft>
                        <a:buClrTx/>
                        <a:buSzTx/>
                        <a:buFontTx/>
                        <a:buNone/>
                        <a:tabLst/>
                        <a:defRPr/>
                      </a:pPr>
                      <a:r>
                        <a:rPr lang="zh-CN" altLang="zh-CN" sz="1600" b="1" kern="1200" dirty="0" smtClean="0">
                          <a:solidFill>
                            <a:schemeClr val="accent2"/>
                          </a:solidFill>
                          <a:latin typeface="+mj-ea"/>
                          <a:ea typeface="+mj-ea"/>
                          <a:cs typeface="+mn-cs"/>
                        </a:rPr>
                        <a:t>已成立上海建桥学院创新创业推进工作领导小组，出台《上海建桥学院大学生创新创业教育实施方案》文件，建立学校创新创业教育机制。</a:t>
                      </a:r>
                      <a:r>
                        <a:rPr lang="en-US" altLang="zh-CN" sz="1600" b="1" kern="1200" dirty="0" smtClean="0">
                          <a:solidFill>
                            <a:schemeClr val="accent2"/>
                          </a:solidFill>
                          <a:latin typeface="+mj-ea"/>
                          <a:ea typeface="+mj-ea"/>
                          <a:cs typeface="+mn-cs"/>
                        </a:rPr>
                        <a:t>2016</a:t>
                      </a:r>
                      <a:r>
                        <a:rPr lang="zh-CN" altLang="zh-CN" sz="1600" b="1" kern="1200" dirty="0" smtClean="0">
                          <a:solidFill>
                            <a:schemeClr val="accent2"/>
                          </a:solidFill>
                          <a:latin typeface="+mj-ea"/>
                          <a:ea typeface="+mj-ea"/>
                          <a:cs typeface="+mn-cs"/>
                        </a:rPr>
                        <a:t>年将启动教改项目，资助创新创业课程体系建设，并面向全体教师、创新创业课程专任教师开展业务培训。</a:t>
                      </a:r>
                    </a:p>
                    <a:p>
                      <a:pPr algn="just">
                        <a:spcAft>
                          <a:spcPts val="0"/>
                        </a:spcAft>
                      </a:pP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42">
                <a:tc vMerge="1">
                  <a:txBody>
                    <a:bodyPr/>
                    <a:lstStyle/>
                    <a:p>
                      <a:endParaRPr lang="zh-CN"/>
                    </a:p>
                  </a:txBody>
                  <a:tcPr/>
                </a:tc>
                <a:tc>
                  <a:txBody>
                    <a:bodyPr/>
                    <a:lstStyle/>
                    <a:p>
                      <a:pPr algn="just">
                        <a:spcAft>
                          <a:spcPts val="0"/>
                        </a:spcAft>
                      </a:pPr>
                      <a:r>
                        <a:rPr lang="en-US" sz="1600" b="1" kern="100">
                          <a:solidFill>
                            <a:schemeClr val="accent2"/>
                          </a:solidFill>
                          <a:latin typeface="+mj-ea"/>
                          <a:ea typeface="+mj-ea"/>
                          <a:cs typeface="Times New Roman"/>
                        </a:rPr>
                        <a:t>2.</a:t>
                      </a:r>
                      <a:r>
                        <a:rPr lang="zh-CN" sz="1600" b="1" kern="100">
                          <a:solidFill>
                            <a:schemeClr val="accent2"/>
                          </a:solidFill>
                          <a:latin typeface="+mj-ea"/>
                          <a:ea typeface="+mj-ea"/>
                          <a:cs typeface="Times New Roman"/>
                        </a:rPr>
                        <a:t>建设创新创业课程</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0" dirty="0" smtClean="0">
                          <a:solidFill>
                            <a:schemeClr val="accent2"/>
                          </a:solidFill>
                          <a:latin typeface="+mj-ea"/>
                          <a:ea typeface="+mj-ea"/>
                          <a:cs typeface="Times New Roman"/>
                        </a:rPr>
                        <a:t>部分</a:t>
                      </a:r>
                      <a:r>
                        <a:rPr lang="zh-CN" sz="1600" b="1" kern="0" dirty="0">
                          <a:solidFill>
                            <a:schemeClr val="accent2"/>
                          </a:solidFill>
                          <a:latin typeface="+mj-ea"/>
                          <a:ea typeface="+mj-ea"/>
                          <a:cs typeface="Times New Roman"/>
                        </a:rPr>
                        <a:t>完成</a:t>
                      </a:r>
                      <a:endParaRPr lang="zh-CN" sz="16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88">
                <a:tc vMerge="1">
                  <a:txBody>
                    <a:bodyPr/>
                    <a:lstStyle/>
                    <a:p>
                      <a:endParaRPr lang="zh-CN"/>
                    </a:p>
                  </a:txBody>
                  <a:tcPr/>
                </a:tc>
                <a:tc>
                  <a:txBody>
                    <a:bodyPr/>
                    <a:lstStyle/>
                    <a:p>
                      <a:pPr algn="just">
                        <a:spcAft>
                          <a:spcPts val="0"/>
                        </a:spcAft>
                      </a:pPr>
                      <a:r>
                        <a:rPr lang="en-US" sz="1600" b="1" kern="100">
                          <a:solidFill>
                            <a:schemeClr val="accent2"/>
                          </a:solidFill>
                          <a:latin typeface="+mj-ea"/>
                          <a:ea typeface="+mj-ea"/>
                          <a:cs typeface="Times New Roman"/>
                        </a:rPr>
                        <a:t>3. </a:t>
                      </a:r>
                      <a:r>
                        <a:rPr lang="zh-CN" sz="1600" b="1" kern="100">
                          <a:solidFill>
                            <a:schemeClr val="accent2"/>
                          </a:solidFill>
                          <a:latin typeface="+mj-ea"/>
                          <a:ea typeface="+mj-ea"/>
                          <a:cs typeface="Times New Roman"/>
                        </a:rPr>
                        <a:t>开展创新创业教师专项培训</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0" dirty="0" smtClean="0">
                          <a:solidFill>
                            <a:schemeClr val="accent2"/>
                          </a:solidFill>
                          <a:latin typeface="+mj-ea"/>
                          <a:ea typeface="+mj-ea"/>
                          <a:cs typeface="Times New Roman"/>
                        </a:rPr>
                        <a:t>部分</a:t>
                      </a:r>
                      <a:r>
                        <a:rPr lang="zh-CN" sz="1600" b="1" kern="0" dirty="0">
                          <a:solidFill>
                            <a:schemeClr val="accent2"/>
                          </a:solidFill>
                          <a:latin typeface="+mj-ea"/>
                          <a:ea typeface="+mj-ea"/>
                          <a:cs typeface="Times New Roman"/>
                        </a:rPr>
                        <a:t>完成</a:t>
                      </a:r>
                      <a:endParaRPr lang="zh-CN" sz="16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467544" y="339502"/>
          <a:ext cx="8249001" cy="4480560"/>
        </p:xfrm>
        <a:graphic>
          <a:graphicData uri="http://schemas.openxmlformats.org/drawingml/2006/table">
            <a:tbl>
              <a:tblPr/>
              <a:tblGrid>
                <a:gridCol w="1080120"/>
                <a:gridCol w="2016224"/>
                <a:gridCol w="864096"/>
                <a:gridCol w="4288561"/>
              </a:tblGrid>
              <a:tr h="300883">
                <a:tc>
                  <a:txBody>
                    <a:bodyPr/>
                    <a:lstStyle/>
                    <a:p>
                      <a:pPr algn="ctr">
                        <a:spcAft>
                          <a:spcPts val="0"/>
                        </a:spcAft>
                      </a:pPr>
                      <a:r>
                        <a:rPr lang="zh-CN" sz="1400" b="1" kern="0" dirty="0">
                          <a:solidFill>
                            <a:schemeClr val="accent2"/>
                          </a:solidFill>
                          <a:latin typeface="+mj-ea"/>
                          <a:ea typeface="+mj-ea"/>
                          <a:cs typeface="Times New Roman"/>
                        </a:rPr>
                        <a:t>分项计划名称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400" b="1" kern="0" dirty="0">
                          <a:solidFill>
                            <a:schemeClr val="accent2"/>
                          </a:solidFill>
                          <a:latin typeface="+mj-ea"/>
                          <a:ea typeface="+mj-ea"/>
                          <a:cs typeface="Times New Roman"/>
                        </a:rPr>
                        <a:t>具体措施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400" b="1" kern="0" dirty="0">
                          <a:solidFill>
                            <a:schemeClr val="accent2"/>
                          </a:solidFill>
                          <a:latin typeface="+mj-ea"/>
                          <a:ea typeface="+mj-ea"/>
                          <a:cs typeface="Times New Roman"/>
                        </a:rPr>
                        <a:t>进展描述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altLang="en-US" sz="1400" b="1" kern="0" dirty="0" smtClean="0">
                          <a:solidFill>
                            <a:schemeClr val="accent2"/>
                          </a:solidFill>
                          <a:latin typeface="+mj-ea"/>
                          <a:ea typeface="+mj-ea"/>
                          <a:cs typeface="Times New Roman"/>
                        </a:rPr>
                        <a:t>主要绩效</a:t>
                      </a:r>
                      <a:endParaRPr lang="zh-CN" sz="1400" b="1" kern="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r>
              <a:tr h="333052">
                <a:tc>
                  <a:txBody>
                    <a:bodyPr/>
                    <a:lstStyle/>
                    <a:p>
                      <a:pPr algn="just">
                        <a:spcAft>
                          <a:spcPts val="0"/>
                        </a:spcAft>
                      </a:pPr>
                      <a:r>
                        <a:rPr lang="en-US" sz="1400" b="1" kern="0" dirty="0">
                          <a:solidFill>
                            <a:schemeClr val="accent2"/>
                          </a:solidFill>
                          <a:latin typeface="+mj-ea"/>
                          <a:ea typeface="+mj-ea"/>
                          <a:cs typeface="Times New Roman"/>
                        </a:rPr>
                        <a:t>B-1</a:t>
                      </a:r>
                      <a:r>
                        <a:rPr lang="zh-CN" sz="1400" b="1" kern="0" dirty="0">
                          <a:solidFill>
                            <a:schemeClr val="accent2"/>
                          </a:solidFill>
                          <a:latin typeface="+mj-ea"/>
                          <a:ea typeface="+mj-ea"/>
                          <a:cs typeface="Times New Roman"/>
                        </a:rPr>
                        <a:t>制订中青年教师个人职业发展规划</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chemeClr val="accent2"/>
                          </a:solidFill>
                          <a:latin typeface="+mj-ea"/>
                          <a:ea typeface="+mj-ea"/>
                          <a:cs typeface="Times New Roman"/>
                        </a:rPr>
                        <a:t>1.</a:t>
                      </a:r>
                      <a:r>
                        <a:rPr lang="zh-CN" sz="1400" b="1" kern="0" dirty="0">
                          <a:solidFill>
                            <a:schemeClr val="accent2"/>
                          </a:solidFill>
                          <a:latin typeface="+mj-ea"/>
                          <a:ea typeface="+mj-ea"/>
                          <a:cs typeface="Times New Roman"/>
                        </a:rPr>
                        <a:t>调研与制订实施方案，制订教师个人职业发展规划</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smtClean="0">
                          <a:solidFill>
                            <a:schemeClr val="accent2"/>
                          </a:solidFill>
                          <a:latin typeface="+mj-ea"/>
                          <a:ea typeface="+mj-ea"/>
                          <a:cs typeface="Times New Roman"/>
                        </a:rPr>
                        <a:t>部分</a:t>
                      </a:r>
                      <a:r>
                        <a:rPr lang="zh-CN" sz="1400" b="1" kern="0" dirty="0">
                          <a:solidFill>
                            <a:schemeClr val="accent2"/>
                          </a:solidFill>
                          <a:latin typeface="+mj-ea"/>
                          <a:ea typeface="+mj-ea"/>
                          <a:cs typeface="Times New Roman"/>
                        </a:rPr>
                        <a:t>完成</a:t>
                      </a:r>
                      <a:endParaRPr lang="zh-CN" sz="14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zh-CN" altLang="zh-CN" sz="1400" b="1" kern="1200" dirty="0" smtClean="0">
                          <a:solidFill>
                            <a:schemeClr val="accent2"/>
                          </a:solidFill>
                          <a:latin typeface="+mj-ea"/>
                          <a:ea typeface="+mj-ea"/>
                          <a:cs typeface="+mn-cs"/>
                        </a:rPr>
                        <a:t>已经出台“上海建桥学院“建桥学者培养计划”实施办法”、“上海建桥学院“建桥优秀青年骨干人才计划”的实施办法（试行）”、“上海建桥学院青年教师导师制实施办法 ”等相关文件。</a:t>
                      </a:r>
                      <a:r>
                        <a:rPr lang="en-US" altLang="zh-CN" sz="1400" b="1" kern="1200" dirty="0" smtClean="0">
                          <a:solidFill>
                            <a:schemeClr val="accent2"/>
                          </a:solidFill>
                          <a:latin typeface="+mj-ea"/>
                          <a:ea typeface="+mj-ea"/>
                          <a:cs typeface="+mn-cs"/>
                        </a:rPr>
                        <a:t>2016</a:t>
                      </a:r>
                      <a:r>
                        <a:rPr lang="zh-CN" altLang="zh-CN" sz="1400" b="1" kern="1200" dirty="0" smtClean="0">
                          <a:solidFill>
                            <a:schemeClr val="accent2"/>
                          </a:solidFill>
                          <a:latin typeface="+mj-ea"/>
                          <a:ea typeface="+mj-ea"/>
                          <a:cs typeface="+mn-cs"/>
                        </a:rPr>
                        <a:t>年将配合“十三五”师资规划，由人事处负责开展调研工作，制定工作实施方案。</a:t>
                      </a:r>
                      <a:endParaRPr lang="zh-CN" altLang="zh-CN" sz="1400" b="1" kern="1200" dirty="0">
                        <a:solidFill>
                          <a:schemeClr val="accent2"/>
                        </a:solidFill>
                        <a:latin typeface="+mj-ea"/>
                        <a:ea typeface="+mj-ea"/>
                        <a:cs typeface="+mn-cs"/>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52">
                <a:tc rowSpan="2">
                  <a:txBody>
                    <a:bodyPr/>
                    <a:lstStyle/>
                    <a:p>
                      <a:pPr algn="just">
                        <a:spcAft>
                          <a:spcPts val="0"/>
                        </a:spcAft>
                      </a:pPr>
                      <a:r>
                        <a:rPr lang="en-US" sz="1400" b="1" kern="0" dirty="0">
                          <a:solidFill>
                            <a:schemeClr val="accent2"/>
                          </a:solidFill>
                          <a:latin typeface="+mj-ea"/>
                          <a:ea typeface="+mj-ea"/>
                          <a:cs typeface="Times New Roman"/>
                        </a:rPr>
                        <a:t>B-2 </a:t>
                      </a:r>
                      <a:r>
                        <a:rPr lang="zh-CN" sz="1400" b="1" kern="0" dirty="0">
                          <a:solidFill>
                            <a:schemeClr val="accent2"/>
                          </a:solidFill>
                          <a:latin typeface="+mj-ea"/>
                          <a:ea typeface="+mj-ea"/>
                          <a:cs typeface="Times New Roman"/>
                        </a:rPr>
                        <a:t>提升教师实务能力</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chemeClr val="accent2"/>
                          </a:solidFill>
                          <a:latin typeface="+mj-ea"/>
                          <a:ea typeface="+mj-ea"/>
                          <a:cs typeface="Times New Roman"/>
                        </a:rPr>
                        <a:t>1.</a:t>
                      </a:r>
                      <a:r>
                        <a:rPr lang="zh-CN" sz="1400" b="1" kern="0" dirty="0">
                          <a:solidFill>
                            <a:schemeClr val="accent2"/>
                          </a:solidFill>
                          <a:latin typeface="+mj-ea"/>
                          <a:ea typeface="+mj-ea"/>
                          <a:cs typeface="Times New Roman"/>
                        </a:rPr>
                        <a:t>修订相关各项制度（企业践习</a:t>
                      </a:r>
                      <a:r>
                        <a:rPr lang="zh-CN" sz="1400" b="1" kern="0" dirty="0" smtClean="0">
                          <a:solidFill>
                            <a:schemeClr val="accent2"/>
                          </a:solidFill>
                          <a:latin typeface="+mj-ea"/>
                          <a:ea typeface="+mj-ea"/>
                          <a:cs typeface="Times New Roman"/>
                        </a:rPr>
                        <a:t>、鼓励</a:t>
                      </a:r>
                      <a:r>
                        <a:rPr lang="zh-CN" sz="1400" b="1" kern="0" dirty="0">
                          <a:solidFill>
                            <a:schemeClr val="accent2"/>
                          </a:solidFill>
                          <a:latin typeface="+mj-ea"/>
                          <a:ea typeface="+mj-ea"/>
                          <a:cs typeface="Times New Roman"/>
                        </a:rPr>
                        <a:t>教师获取职业资格证书</a:t>
                      </a:r>
                      <a:r>
                        <a:rPr lang="zh-CN" sz="1400" b="1" kern="0" dirty="0" smtClean="0">
                          <a:solidFill>
                            <a:schemeClr val="accent2"/>
                          </a:solidFill>
                          <a:latin typeface="+mj-ea"/>
                          <a:ea typeface="+mj-ea"/>
                          <a:cs typeface="Times New Roman"/>
                        </a:rPr>
                        <a:t>等）</a:t>
                      </a:r>
                      <a:endParaRPr lang="zh-CN" sz="1400" b="1" kern="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100" dirty="0" smtClean="0">
                          <a:solidFill>
                            <a:schemeClr val="accent2"/>
                          </a:solidFill>
                          <a:latin typeface="+mj-ea"/>
                          <a:ea typeface="+mj-ea"/>
                          <a:cs typeface="Times New Roman"/>
                        </a:rPr>
                        <a:t>未完</a:t>
                      </a:r>
                      <a:r>
                        <a:rPr lang="zh-CN" sz="1400" b="1" kern="100" dirty="0">
                          <a:solidFill>
                            <a:schemeClr val="accent2"/>
                          </a:solidFill>
                          <a:latin typeface="+mj-ea"/>
                          <a:ea typeface="+mj-ea"/>
                          <a:cs typeface="Times New Roman"/>
                        </a:rPr>
                        <a:t>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altLang="zh-CN" sz="1400" b="1" kern="0" dirty="0" smtClean="0">
                          <a:solidFill>
                            <a:schemeClr val="accent2"/>
                          </a:solidFill>
                          <a:latin typeface="+mj-ea"/>
                          <a:ea typeface="+mj-ea"/>
                          <a:cs typeface="Times New Roman"/>
                        </a:rPr>
                        <a:t> </a:t>
                      </a:r>
                      <a:endParaRPr lang="zh-CN" sz="1400" b="1" kern="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26">
                <a:tc vMerge="1">
                  <a:txBody>
                    <a:bodyPr/>
                    <a:lstStyle/>
                    <a:p>
                      <a:endParaRPr lang="zh-CN"/>
                    </a:p>
                  </a:txBody>
                  <a:tcPr/>
                </a:tc>
                <a:tc>
                  <a:txBody>
                    <a:bodyPr/>
                    <a:lstStyle/>
                    <a:p>
                      <a:pPr algn="just">
                        <a:spcAft>
                          <a:spcPts val="0"/>
                        </a:spcAft>
                      </a:pPr>
                      <a:r>
                        <a:rPr lang="en-US" sz="1400" b="1" kern="0" dirty="0">
                          <a:solidFill>
                            <a:schemeClr val="accent2"/>
                          </a:solidFill>
                          <a:latin typeface="+mj-ea"/>
                          <a:ea typeface="+mj-ea"/>
                          <a:cs typeface="Times New Roman"/>
                        </a:rPr>
                        <a:t>2.</a:t>
                      </a:r>
                      <a:r>
                        <a:rPr lang="zh-CN" sz="1400" b="1" kern="0" dirty="0">
                          <a:solidFill>
                            <a:schemeClr val="accent2"/>
                          </a:solidFill>
                          <a:latin typeface="+mj-ea"/>
                          <a:ea typeface="+mj-ea"/>
                          <a:cs typeface="Times New Roman"/>
                        </a:rPr>
                        <a:t>上述制度实施与反馈</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100" dirty="0" smtClean="0">
                          <a:solidFill>
                            <a:schemeClr val="accent2"/>
                          </a:solidFill>
                          <a:latin typeface="+mj-ea"/>
                          <a:ea typeface="+mj-ea"/>
                          <a:cs typeface="Times New Roman"/>
                        </a:rPr>
                        <a:t>未完</a:t>
                      </a:r>
                      <a:r>
                        <a:rPr lang="zh-CN" sz="1400" b="1" kern="100" dirty="0">
                          <a:solidFill>
                            <a:schemeClr val="accent2"/>
                          </a:solidFill>
                          <a:latin typeface="+mj-ea"/>
                          <a:ea typeface="+mj-ea"/>
                          <a:cs typeface="Times New Roman"/>
                        </a:rPr>
                        <a:t>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0" dirty="0">
                        <a:solidFill>
                          <a:schemeClr val="tx1"/>
                        </a:solidFill>
                        <a:latin typeface="Calibri"/>
                        <a:ea typeface="楷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26">
                <a:tc rowSpan="4">
                  <a:txBody>
                    <a:bodyPr/>
                    <a:lstStyle/>
                    <a:p>
                      <a:pPr algn="just">
                        <a:spcAft>
                          <a:spcPts val="0"/>
                        </a:spcAft>
                      </a:pPr>
                      <a:r>
                        <a:rPr lang="en-US" sz="1400" b="1" kern="0" dirty="0">
                          <a:solidFill>
                            <a:schemeClr val="accent2"/>
                          </a:solidFill>
                          <a:latin typeface="+mj-ea"/>
                          <a:ea typeface="+mj-ea"/>
                          <a:cs typeface="Times New Roman"/>
                        </a:rPr>
                        <a:t>B-3 </a:t>
                      </a:r>
                      <a:r>
                        <a:rPr lang="zh-CN" sz="1400" b="1" kern="0" dirty="0">
                          <a:solidFill>
                            <a:schemeClr val="accent2"/>
                          </a:solidFill>
                          <a:latin typeface="+mj-ea"/>
                          <a:ea typeface="+mj-ea"/>
                          <a:cs typeface="Times New Roman"/>
                        </a:rPr>
                        <a:t>提升教师教学技能</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chemeClr val="accent2"/>
                          </a:solidFill>
                          <a:latin typeface="+mj-ea"/>
                          <a:ea typeface="+mj-ea"/>
                          <a:cs typeface="Times New Roman"/>
                        </a:rPr>
                        <a:t>1.</a:t>
                      </a:r>
                      <a:r>
                        <a:rPr lang="zh-CN" sz="1400" b="1" kern="0" dirty="0">
                          <a:solidFill>
                            <a:schemeClr val="accent2"/>
                          </a:solidFill>
                          <a:latin typeface="+mj-ea"/>
                          <a:ea typeface="+mj-ea"/>
                          <a:cs typeface="Times New Roman"/>
                        </a:rPr>
                        <a:t>开展教师教学咨询</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smtClean="0">
                          <a:solidFill>
                            <a:schemeClr val="accent2"/>
                          </a:solidFill>
                          <a:latin typeface="+mj-ea"/>
                          <a:ea typeface="+mj-ea"/>
                          <a:cs typeface="Times New Roman"/>
                        </a:rPr>
                        <a:t>全部</a:t>
                      </a:r>
                      <a:r>
                        <a:rPr lang="zh-CN" sz="1400" b="1" kern="100" dirty="0">
                          <a:solidFill>
                            <a:schemeClr val="accent2"/>
                          </a:solidFill>
                          <a:latin typeface="+mj-ea"/>
                          <a:ea typeface="+mj-ea"/>
                          <a:cs typeface="Times New Roman"/>
                        </a:rPr>
                        <a:t>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Aft>
                          <a:spcPts val="0"/>
                        </a:spcAft>
                      </a:pPr>
                      <a:r>
                        <a:rPr lang="zh-CN" altLang="zh-CN" sz="1400" b="1" kern="1200" dirty="0" smtClean="0">
                          <a:solidFill>
                            <a:schemeClr val="accent2"/>
                          </a:solidFill>
                          <a:latin typeface="+mj-ea"/>
                          <a:ea typeface="+mj-ea"/>
                          <a:cs typeface="+mn-cs"/>
                        </a:rPr>
                        <a:t>促进教师提升教学技能的支持体系基本建成，包含教学咨询、教师社群、教师培训、教师微格演练、教学技能竞赛、教学绩优教师评选及经验分享等，出台了“上海建桥学院教学咨询服务实施办法（暂行）”、“上海建桥学院教师专业成长社群实施办法（暂行）”等文件，已经聘任教学咨询师，初步开展教学咨询，咨询一批教师社群开展活动。完成教师发展中心培训教室专业录播设备的安装。选送教师参与</a:t>
                      </a:r>
                      <a:r>
                        <a:rPr lang="en-US" altLang="zh-CN" sz="1400" b="1" kern="1200" dirty="0" smtClean="0">
                          <a:solidFill>
                            <a:schemeClr val="accent2"/>
                          </a:solidFill>
                          <a:latin typeface="+mj-ea"/>
                          <a:ea typeface="+mj-ea"/>
                          <a:cs typeface="+mn-cs"/>
                        </a:rPr>
                        <a:t>2015</a:t>
                      </a:r>
                      <a:r>
                        <a:rPr lang="zh-CN" altLang="zh-CN" sz="1400" b="1" kern="1200" dirty="0" smtClean="0">
                          <a:solidFill>
                            <a:schemeClr val="accent2"/>
                          </a:solidFill>
                          <a:latin typeface="+mj-ea"/>
                          <a:ea typeface="+mj-ea"/>
                          <a:cs typeface="+mn-cs"/>
                        </a:rPr>
                        <a:t>年上海市民办高校教师教学竞赛。</a:t>
                      </a:r>
                      <a:endParaRPr lang="zh-CN" sz="1400" b="1" kern="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137">
                <a:tc vMerge="1">
                  <a:txBody>
                    <a:bodyPr/>
                    <a:lstStyle/>
                    <a:p>
                      <a:endParaRPr lang="zh-CN"/>
                    </a:p>
                  </a:txBody>
                  <a:tcPr/>
                </a:tc>
                <a:tc>
                  <a:txBody>
                    <a:bodyPr/>
                    <a:lstStyle/>
                    <a:p>
                      <a:pPr algn="just">
                        <a:spcAft>
                          <a:spcPts val="0"/>
                        </a:spcAft>
                      </a:pPr>
                      <a:r>
                        <a:rPr lang="en-US" sz="1400" b="1" kern="0" dirty="0">
                          <a:solidFill>
                            <a:schemeClr val="accent2"/>
                          </a:solidFill>
                          <a:latin typeface="+mj-ea"/>
                          <a:ea typeface="+mj-ea"/>
                          <a:cs typeface="Times New Roman"/>
                        </a:rPr>
                        <a:t>2.</a:t>
                      </a:r>
                      <a:r>
                        <a:rPr lang="zh-CN" sz="1400" b="1" kern="0" dirty="0">
                          <a:solidFill>
                            <a:schemeClr val="accent2"/>
                          </a:solidFill>
                          <a:latin typeface="+mj-ea"/>
                          <a:ea typeface="+mj-ea"/>
                          <a:cs typeface="Times New Roman"/>
                        </a:rPr>
                        <a:t>制定教师社群补助与管理制度，开展教师社群。</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smtClean="0">
                          <a:solidFill>
                            <a:schemeClr val="accent2"/>
                          </a:solidFill>
                          <a:latin typeface="+mj-ea"/>
                          <a:ea typeface="+mj-ea"/>
                          <a:cs typeface="Times New Roman"/>
                        </a:rPr>
                        <a:t>全部</a:t>
                      </a:r>
                      <a:r>
                        <a:rPr lang="zh-CN" sz="1400" b="1" kern="100" dirty="0">
                          <a:solidFill>
                            <a:schemeClr val="accent2"/>
                          </a:solidFill>
                          <a:latin typeface="+mj-ea"/>
                          <a:ea typeface="+mj-ea"/>
                          <a:cs typeface="Times New Roman"/>
                        </a:rPr>
                        <a:t>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0" dirty="0">
                        <a:solidFill>
                          <a:schemeClr val="tx1"/>
                        </a:solidFill>
                        <a:latin typeface="Calibri"/>
                        <a:ea typeface="楷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526">
                <a:tc vMerge="1">
                  <a:txBody>
                    <a:bodyPr/>
                    <a:lstStyle/>
                    <a:p>
                      <a:endParaRPr lang="zh-CN"/>
                    </a:p>
                  </a:txBody>
                  <a:tcPr/>
                </a:tc>
                <a:tc>
                  <a:txBody>
                    <a:bodyPr/>
                    <a:lstStyle/>
                    <a:p>
                      <a:pPr algn="just">
                        <a:spcAft>
                          <a:spcPts val="0"/>
                        </a:spcAft>
                      </a:pPr>
                      <a:r>
                        <a:rPr lang="en-US" sz="1400" b="1" kern="0" dirty="0">
                          <a:solidFill>
                            <a:schemeClr val="accent2"/>
                          </a:solidFill>
                          <a:latin typeface="+mj-ea"/>
                          <a:ea typeface="+mj-ea"/>
                          <a:cs typeface="Times New Roman"/>
                        </a:rPr>
                        <a:t>3.</a:t>
                      </a:r>
                      <a:r>
                        <a:rPr lang="zh-CN" sz="1400" b="1" kern="0" dirty="0">
                          <a:solidFill>
                            <a:schemeClr val="accent2"/>
                          </a:solidFill>
                          <a:latin typeface="+mj-ea"/>
                          <a:ea typeface="+mj-ea"/>
                          <a:cs typeface="Times New Roman"/>
                        </a:rPr>
                        <a:t>开展教师微格演练</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smtClean="0">
                          <a:solidFill>
                            <a:schemeClr val="accent2"/>
                          </a:solidFill>
                          <a:latin typeface="+mj-ea"/>
                          <a:ea typeface="+mj-ea"/>
                          <a:cs typeface="Times New Roman"/>
                        </a:rPr>
                        <a:t>全部</a:t>
                      </a:r>
                      <a:r>
                        <a:rPr lang="zh-CN" sz="1400" b="1" kern="100" dirty="0">
                          <a:solidFill>
                            <a:schemeClr val="accent2"/>
                          </a:solidFill>
                          <a:latin typeface="+mj-ea"/>
                          <a:ea typeface="+mj-ea"/>
                          <a:cs typeface="Times New Roman"/>
                        </a:rPr>
                        <a:t>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0" dirty="0">
                        <a:solidFill>
                          <a:schemeClr val="tx1"/>
                        </a:solidFill>
                        <a:latin typeface="Calibri"/>
                        <a:ea typeface="楷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137">
                <a:tc vMerge="1">
                  <a:txBody>
                    <a:bodyPr/>
                    <a:lstStyle/>
                    <a:p>
                      <a:endParaRPr lang="zh-CN"/>
                    </a:p>
                  </a:txBody>
                  <a:tcPr/>
                </a:tc>
                <a:tc>
                  <a:txBody>
                    <a:bodyPr/>
                    <a:lstStyle/>
                    <a:p>
                      <a:pPr algn="just">
                        <a:spcAft>
                          <a:spcPts val="0"/>
                        </a:spcAft>
                      </a:pPr>
                      <a:r>
                        <a:rPr lang="en-US" sz="1400" b="1" kern="0" dirty="0">
                          <a:solidFill>
                            <a:schemeClr val="accent2"/>
                          </a:solidFill>
                          <a:latin typeface="+mj-ea"/>
                          <a:ea typeface="+mj-ea"/>
                          <a:cs typeface="Times New Roman"/>
                        </a:rPr>
                        <a:t>4.</a:t>
                      </a:r>
                      <a:r>
                        <a:rPr lang="zh-CN" sz="1400" b="1" kern="0" dirty="0">
                          <a:solidFill>
                            <a:schemeClr val="accent2"/>
                          </a:solidFill>
                          <a:latin typeface="+mj-ea"/>
                          <a:ea typeface="+mj-ea"/>
                          <a:cs typeface="Times New Roman"/>
                        </a:rPr>
                        <a:t>教学绩优教师分享经验并开放课堂给大家观摩</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dirty="0" smtClean="0">
                          <a:solidFill>
                            <a:schemeClr val="accent2"/>
                          </a:solidFill>
                          <a:latin typeface="+mj-ea"/>
                          <a:ea typeface="+mj-ea"/>
                          <a:cs typeface="Times New Roman"/>
                        </a:rPr>
                        <a:t>全部</a:t>
                      </a:r>
                      <a:r>
                        <a:rPr lang="zh-CN" sz="1400" b="1" kern="100" dirty="0">
                          <a:solidFill>
                            <a:schemeClr val="accent2"/>
                          </a:solidFill>
                          <a:latin typeface="+mj-ea"/>
                          <a:ea typeface="+mj-ea"/>
                          <a:cs typeface="Times New Roman"/>
                        </a:rPr>
                        <a:t>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0" dirty="0">
                        <a:solidFill>
                          <a:schemeClr val="tx1"/>
                        </a:solidFill>
                        <a:latin typeface="Calibri"/>
                        <a:ea typeface="楷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23528" y="267494"/>
          <a:ext cx="8249001" cy="4632960"/>
        </p:xfrm>
        <a:graphic>
          <a:graphicData uri="http://schemas.openxmlformats.org/drawingml/2006/table">
            <a:tbl>
              <a:tblPr/>
              <a:tblGrid>
                <a:gridCol w="936104"/>
                <a:gridCol w="1584176"/>
                <a:gridCol w="1008112"/>
                <a:gridCol w="4720609"/>
              </a:tblGrid>
              <a:tr h="300883">
                <a:tc>
                  <a:txBody>
                    <a:bodyPr/>
                    <a:lstStyle/>
                    <a:p>
                      <a:pPr algn="ctr">
                        <a:spcAft>
                          <a:spcPts val="0"/>
                        </a:spcAft>
                      </a:pPr>
                      <a:r>
                        <a:rPr lang="zh-CN" sz="1600" b="1" kern="0" dirty="0">
                          <a:solidFill>
                            <a:schemeClr val="accent2"/>
                          </a:solidFill>
                          <a:latin typeface="+mj-ea"/>
                          <a:ea typeface="+mj-ea"/>
                          <a:cs typeface="Times New Roman"/>
                        </a:rPr>
                        <a:t>分项计划名称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600" b="1" kern="0" dirty="0">
                          <a:solidFill>
                            <a:schemeClr val="accent2"/>
                          </a:solidFill>
                          <a:latin typeface="+mj-ea"/>
                          <a:ea typeface="+mj-ea"/>
                          <a:cs typeface="Times New Roman"/>
                        </a:rPr>
                        <a:t>具体措施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600" b="1" kern="0" dirty="0">
                          <a:solidFill>
                            <a:schemeClr val="accent2"/>
                          </a:solidFill>
                          <a:latin typeface="+mj-ea"/>
                          <a:ea typeface="+mj-ea"/>
                          <a:cs typeface="Times New Roman"/>
                        </a:rPr>
                        <a:t>进展描述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altLang="en-US" sz="1600" b="1" kern="0" dirty="0" smtClean="0">
                          <a:solidFill>
                            <a:schemeClr val="accent2"/>
                          </a:solidFill>
                          <a:latin typeface="+mj-ea"/>
                          <a:ea typeface="+mj-ea"/>
                          <a:cs typeface="Times New Roman"/>
                        </a:rPr>
                        <a:t>主要绩效</a:t>
                      </a:r>
                      <a:endParaRPr lang="zh-CN" sz="1600" b="1" kern="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r>
              <a:tr h="469232">
                <a:tc>
                  <a:txBody>
                    <a:bodyPr/>
                    <a:lstStyle/>
                    <a:p>
                      <a:pPr algn="just">
                        <a:spcAft>
                          <a:spcPts val="0"/>
                        </a:spcAft>
                      </a:pPr>
                      <a:r>
                        <a:rPr lang="en-US" sz="1600" b="1" kern="0" dirty="0">
                          <a:solidFill>
                            <a:schemeClr val="accent2"/>
                          </a:solidFill>
                          <a:latin typeface="+mj-ea"/>
                          <a:ea typeface="+mj-ea"/>
                          <a:cs typeface="Times New Roman"/>
                        </a:rPr>
                        <a:t>B-4 </a:t>
                      </a:r>
                      <a:r>
                        <a:rPr lang="zh-CN" sz="1600" b="1" kern="0" dirty="0">
                          <a:solidFill>
                            <a:schemeClr val="accent2"/>
                          </a:solidFill>
                          <a:latin typeface="+mj-ea"/>
                          <a:ea typeface="+mj-ea"/>
                          <a:cs typeface="Times New Roman"/>
                        </a:rPr>
                        <a:t>提升教师学历</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0" dirty="0">
                          <a:solidFill>
                            <a:schemeClr val="accent2"/>
                          </a:solidFill>
                          <a:latin typeface="+mj-ea"/>
                          <a:ea typeface="+mj-ea"/>
                          <a:cs typeface="Times New Roman"/>
                        </a:rPr>
                        <a:t>1.</a:t>
                      </a:r>
                      <a:r>
                        <a:rPr lang="zh-CN" sz="1600" b="1" kern="0" dirty="0">
                          <a:solidFill>
                            <a:schemeClr val="accent2"/>
                          </a:solidFill>
                          <a:latin typeface="+mj-ea"/>
                          <a:ea typeface="+mj-ea"/>
                          <a:cs typeface="Times New Roman"/>
                        </a:rPr>
                        <a:t>修订相关制度文件，制订教师队伍学历、学位提升规划（含教师攻读博士学位选拔制度）</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0" dirty="0" smtClean="0">
                          <a:solidFill>
                            <a:schemeClr val="accent2"/>
                          </a:solidFill>
                          <a:latin typeface="+mj-ea"/>
                          <a:ea typeface="+mj-ea"/>
                          <a:cs typeface="Times New Roman"/>
                        </a:rPr>
                        <a:t>部分</a:t>
                      </a:r>
                      <a:r>
                        <a:rPr lang="zh-CN" sz="1600" b="1" kern="0" dirty="0">
                          <a:solidFill>
                            <a:schemeClr val="accent2"/>
                          </a:solidFill>
                          <a:latin typeface="+mj-ea"/>
                          <a:ea typeface="+mj-ea"/>
                          <a:cs typeface="Times New Roman"/>
                        </a:rPr>
                        <a:t>完成</a:t>
                      </a:r>
                      <a:endParaRPr lang="zh-CN" sz="16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zh-CN" sz="1600" b="1" kern="1200" dirty="0" smtClean="0">
                          <a:solidFill>
                            <a:schemeClr val="accent2"/>
                          </a:solidFill>
                          <a:latin typeface="+mj-ea"/>
                          <a:ea typeface="+mj-ea"/>
                          <a:cs typeface="+mn-cs"/>
                        </a:rPr>
                        <a:t>资助教师攻读博士学位，学校在读博士共</a:t>
                      </a:r>
                      <a:r>
                        <a:rPr lang="en-US" altLang="zh-CN" sz="1600" b="1" kern="1200" dirty="0" smtClean="0">
                          <a:solidFill>
                            <a:schemeClr val="accent2"/>
                          </a:solidFill>
                          <a:latin typeface="+mj-ea"/>
                          <a:ea typeface="+mj-ea"/>
                          <a:cs typeface="+mn-cs"/>
                        </a:rPr>
                        <a:t>24</a:t>
                      </a:r>
                      <a:r>
                        <a:rPr lang="zh-CN" altLang="zh-CN" sz="1600" b="1" kern="1200" dirty="0" smtClean="0">
                          <a:solidFill>
                            <a:schemeClr val="accent2"/>
                          </a:solidFill>
                          <a:latin typeface="+mj-ea"/>
                          <a:ea typeface="+mj-ea"/>
                          <a:cs typeface="+mn-cs"/>
                        </a:rPr>
                        <a:t>位。资助国内外访学与企业践习教师共</a:t>
                      </a:r>
                      <a:r>
                        <a:rPr lang="en-US" altLang="zh-CN" sz="1600" b="1" kern="1200" dirty="0" smtClean="0">
                          <a:solidFill>
                            <a:schemeClr val="accent2"/>
                          </a:solidFill>
                          <a:latin typeface="+mj-ea"/>
                          <a:ea typeface="+mj-ea"/>
                          <a:cs typeface="+mn-cs"/>
                        </a:rPr>
                        <a:t>16</a:t>
                      </a:r>
                      <a:r>
                        <a:rPr lang="zh-CN" altLang="zh-CN" sz="1600" b="1" kern="1200" dirty="0" smtClean="0">
                          <a:solidFill>
                            <a:schemeClr val="accent2"/>
                          </a:solidFill>
                          <a:latin typeface="+mj-ea"/>
                          <a:ea typeface="+mj-ea"/>
                          <a:cs typeface="+mn-cs"/>
                        </a:rPr>
                        <a:t>人，其中国内访学</a:t>
                      </a:r>
                      <a:r>
                        <a:rPr lang="en-US" altLang="zh-CN" sz="1600" b="1" kern="1200" dirty="0" smtClean="0">
                          <a:solidFill>
                            <a:schemeClr val="accent2"/>
                          </a:solidFill>
                          <a:latin typeface="+mj-ea"/>
                          <a:ea typeface="+mj-ea"/>
                          <a:cs typeface="+mn-cs"/>
                        </a:rPr>
                        <a:t>4</a:t>
                      </a:r>
                      <a:r>
                        <a:rPr lang="zh-CN" altLang="zh-CN" sz="1600" b="1" kern="1200" dirty="0" smtClean="0">
                          <a:solidFill>
                            <a:schemeClr val="accent2"/>
                          </a:solidFill>
                          <a:latin typeface="+mj-ea"/>
                          <a:ea typeface="+mj-ea"/>
                          <a:cs typeface="+mn-cs"/>
                        </a:rPr>
                        <a:t>人，国外访学</a:t>
                      </a:r>
                      <a:r>
                        <a:rPr lang="en-US" altLang="zh-CN" sz="1600" b="1" kern="1200" dirty="0" smtClean="0">
                          <a:solidFill>
                            <a:schemeClr val="accent2"/>
                          </a:solidFill>
                          <a:latin typeface="+mj-ea"/>
                          <a:ea typeface="+mj-ea"/>
                          <a:cs typeface="+mn-cs"/>
                        </a:rPr>
                        <a:t>6</a:t>
                      </a:r>
                      <a:r>
                        <a:rPr lang="zh-CN" altLang="zh-CN" sz="1600" b="1" kern="1200" dirty="0" smtClean="0">
                          <a:solidFill>
                            <a:schemeClr val="accent2"/>
                          </a:solidFill>
                          <a:latin typeface="+mj-ea"/>
                          <a:ea typeface="+mj-ea"/>
                          <a:cs typeface="+mn-cs"/>
                        </a:rPr>
                        <a:t>人，企业践习</a:t>
                      </a:r>
                      <a:r>
                        <a:rPr lang="en-US" altLang="zh-CN" sz="1600" b="1" kern="1200" dirty="0" smtClean="0">
                          <a:solidFill>
                            <a:schemeClr val="accent2"/>
                          </a:solidFill>
                          <a:latin typeface="+mj-ea"/>
                          <a:ea typeface="+mj-ea"/>
                          <a:cs typeface="+mn-cs"/>
                        </a:rPr>
                        <a:t>6</a:t>
                      </a:r>
                      <a:r>
                        <a:rPr lang="zh-CN" altLang="zh-CN" sz="1600" b="1" kern="1200" dirty="0" smtClean="0">
                          <a:solidFill>
                            <a:schemeClr val="accent2"/>
                          </a:solidFill>
                          <a:latin typeface="+mj-ea"/>
                          <a:ea typeface="+mj-ea"/>
                          <a:cs typeface="+mn-cs"/>
                        </a:rPr>
                        <a:t>人。参与上海市民办高校强师工程培训：共计</a:t>
                      </a:r>
                      <a:r>
                        <a:rPr lang="en-US" altLang="zh-CN" sz="1600" b="1" kern="1200" dirty="0" smtClean="0">
                          <a:solidFill>
                            <a:schemeClr val="accent2"/>
                          </a:solidFill>
                          <a:latin typeface="+mj-ea"/>
                          <a:ea typeface="+mj-ea"/>
                          <a:cs typeface="+mn-cs"/>
                        </a:rPr>
                        <a:t>66</a:t>
                      </a:r>
                      <a:r>
                        <a:rPr lang="zh-CN" altLang="zh-CN" sz="1600" b="1" kern="1200" dirty="0" smtClean="0">
                          <a:solidFill>
                            <a:schemeClr val="accent2"/>
                          </a:solidFill>
                          <a:latin typeface="+mj-ea"/>
                          <a:ea typeface="+mj-ea"/>
                          <a:cs typeface="+mn-cs"/>
                        </a:rPr>
                        <a:t>人 ，其中</a:t>
                      </a:r>
                      <a:r>
                        <a:rPr lang="en-US" altLang="zh-CN" sz="1600" b="1" kern="1200" dirty="0" smtClean="0">
                          <a:solidFill>
                            <a:schemeClr val="accent2"/>
                          </a:solidFill>
                          <a:latin typeface="+mj-ea"/>
                          <a:ea typeface="+mj-ea"/>
                          <a:cs typeface="+mn-cs"/>
                        </a:rPr>
                        <a:t>21</a:t>
                      </a:r>
                      <a:r>
                        <a:rPr lang="zh-CN" altLang="zh-CN" sz="1600" b="1" kern="1200" dirty="0" smtClean="0">
                          <a:solidFill>
                            <a:schemeClr val="accent2"/>
                          </a:solidFill>
                          <a:latin typeface="+mj-ea"/>
                          <a:ea typeface="+mj-ea"/>
                          <a:cs typeface="+mn-cs"/>
                        </a:rPr>
                        <a:t>人获市教委优青项目资助。优秀中青年干部培训：第一批优秀中青年干部培训班学员</a:t>
                      </a:r>
                      <a:r>
                        <a:rPr lang="en-US" altLang="zh-CN" sz="1600" b="1" kern="1200" dirty="0" smtClean="0">
                          <a:solidFill>
                            <a:schemeClr val="accent2"/>
                          </a:solidFill>
                          <a:latin typeface="+mj-ea"/>
                          <a:ea typeface="+mj-ea"/>
                          <a:cs typeface="+mn-cs"/>
                        </a:rPr>
                        <a:t>24</a:t>
                      </a:r>
                      <a:r>
                        <a:rPr lang="zh-CN" altLang="zh-CN" sz="1600" b="1" kern="1200" dirty="0" smtClean="0">
                          <a:solidFill>
                            <a:schemeClr val="accent2"/>
                          </a:solidFill>
                          <a:latin typeface="+mj-ea"/>
                          <a:ea typeface="+mj-ea"/>
                          <a:cs typeface="+mn-cs"/>
                        </a:rPr>
                        <a:t>人。将在</a:t>
                      </a:r>
                      <a:r>
                        <a:rPr lang="en-US" altLang="zh-CN" sz="1600" b="1" kern="1200" dirty="0" smtClean="0">
                          <a:solidFill>
                            <a:schemeClr val="accent2"/>
                          </a:solidFill>
                          <a:latin typeface="+mj-ea"/>
                          <a:ea typeface="+mj-ea"/>
                          <a:cs typeface="+mn-cs"/>
                        </a:rPr>
                        <a:t>2016</a:t>
                      </a:r>
                      <a:r>
                        <a:rPr lang="zh-CN" altLang="zh-CN" sz="1600" b="1" kern="1200" dirty="0" smtClean="0">
                          <a:solidFill>
                            <a:schemeClr val="accent2"/>
                          </a:solidFill>
                          <a:latin typeface="+mj-ea"/>
                          <a:ea typeface="+mj-ea"/>
                          <a:cs typeface="+mn-cs"/>
                        </a:rPr>
                        <a:t>年修订出台相关制度。</a:t>
                      </a:r>
                      <a:endParaRPr lang="zh-CN" sz="1600" b="1" kern="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204">
                <a:tc rowSpan="4">
                  <a:txBody>
                    <a:bodyPr/>
                    <a:lstStyle/>
                    <a:p>
                      <a:pPr algn="just">
                        <a:spcAft>
                          <a:spcPts val="0"/>
                        </a:spcAft>
                      </a:pPr>
                      <a:r>
                        <a:rPr lang="en-US" sz="1600" b="1" kern="0" dirty="0">
                          <a:solidFill>
                            <a:schemeClr val="accent2"/>
                          </a:solidFill>
                          <a:latin typeface="+mj-ea"/>
                          <a:ea typeface="+mj-ea"/>
                          <a:cs typeface="Times New Roman"/>
                        </a:rPr>
                        <a:t>B-5 </a:t>
                      </a:r>
                      <a:r>
                        <a:rPr lang="zh-CN" sz="1600" b="1" kern="0" dirty="0">
                          <a:solidFill>
                            <a:schemeClr val="accent2"/>
                          </a:solidFill>
                          <a:latin typeface="+mj-ea"/>
                          <a:ea typeface="+mj-ea"/>
                          <a:cs typeface="Times New Roman"/>
                        </a:rPr>
                        <a:t>开展教师综合评价</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0" dirty="0">
                          <a:solidFill>
                            <a:schemeClr val="accent2"/>
                          </a:solidFill>
                          <a:latin typeface="+mj-ea"/>
                          <a:ea typeface="+mj-ea"/>
                          <a:cs typeface="Times New Roman"/>
                        </a:rPr>
                        <a:t>1.</a:t>
                      </a:r>
                      <a:r>
                        <a:rPr lang="zh-CN" sz="1600" b="1" kern="0" dirty="0">
                          <a:solidFill>
                            <a:schemeClr val="accent2"/>
                          </a:solidFill>
                          <a:latin typeface="+mj-ea"/>
                          <a:ea typeface="+mj-ea"/>
                          <a:cs typeface="Times New Roman"/>
                        </a:rPr>
                        <a:t>制订教师综合评价办法并开展试点</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100" dirty="0" smtClean="0">
                          <a:solidFill>
                            <a:schemeClr val="accent2"/>
                          </a:solidFill>
                          <a:latin typeface="+mj-ea"/>
                          <a:ea typeface="+mj-ea"/>
                          <a:cs typeface="Times New Roman"/>
                        </a:rPr>
                        <a:t>未完</a:t>
                      </a:r>
                      <a:r>
                        <a:rPr lang="zh-CN" sz="1600" b="1" kern="100" dirty="0">
                          <a:solidFill>
                            <a:schemeClr val="accent2"/>
                          </a:solidFill>
                          <a:latin typeface="+mj-ea"/>
                          <a:ea typeface="+mj-ea"/>
                          <a:cs typeface="Times New Roman"/>
                        </a:rPr>
                        <a:t>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Aft>
                          <a:spcPts val="0"/>
                        </a:spcAft>
                      </a:pPr>
                      <a:r>
                        <a:rPr lang="en-US" altLang="zh-CN" sz="1600" b="1" kern="0" dirty="0" smtClean="0">
                          <a:solidFill>
                            <a:schemeClr val="accent2"/>
                          </a:solidFill>
                          <a:latin typeface="+mj-ea"/>
                          <a:ea typeface="+mj-ea"/>
                          <a:cs typeface="Times New Roman"/>
                        </a:rPr>
                        <a:t> </a:t>
                      </a:r>
                      <a:endParaRPr lang="zh-CN" sz="1600" b="1" kern="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52">
                <a:tc vMerge="1">
                  <a:txBody>
                    <a:bodyPr/>
                    <a:lstStyle/>
                    <a:p>
                      <a:endParaRPr lang="zh-CN"/>
                    </a:p>
                  </a:txBody>
                  <a:tcPr/>
                </a:tc>
                <a:tc>
                  <a:txBody>
                    <a:bodyPr/>
                    <a:lstStyle/>
                    <a:p>
                      <a:pPr algn="just">
                        <a:spcAft>
                          <a:spcPts val="0"/>
                        </a:spcAft>
                      </a:pPr>
                      <a:r>
                        <a:rPr lang="en-US" sz="1600" b="1" kern="0" dirty="0">
                          <a:solidFill>
                            <a:schemeClr val="accent2"/>
                          </a:solidFill>
                          <a:latin typeface="+mj-ea"/>
                          <a:ea typeface="+mj-ea"/>
                          <a:cs typeface="Times New Roman"/>
                        </a:rPr>
                        <a:t>2.</a:t>
                      </a:r>
                      <a:r>
                        <a:rPr lang="zh-CN" sz="1600" b="1" kern="0" dirty="0">
                          <a:solidFill>
                            <a:schemeClr val="accent2"/>
                          </a:solidFill>
                          <a:latin typeface="+mj-ea"/>
                          <a:ea typeface="+mj-ea"/>
                          <a:cs typeface="Times New Roman"/>
                        </a:rPr>
                        <a:t>教学绩优教师评选</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100" dirty="0" smtClean="0">
                          <a:solidFill>
                            <a:schemeClr val="accent2"/>
                          </a:solidFill>
                          <a:latin typeface="+mj-ea"/>
                          <a:ea typeface="+mj-ea"/>
                          <a:cs typeface="Times New Roman"/>
                        </a:rPr>
                        <a:t>未完</a:t>
                      </a:r>
                      <a:r>
                        <a:rPr lang="zh-CN" sz="1600" b="1" kern="100" dirty="0">
                          <a:solidFill>
                            <a:schemeClr val="accent2"/>
                          </a:solidFill>
                          <a:latin typeface="+mj-ea"/>
                          <a:ea typeface="+mj-ea"/>
                          <a:cs typeface="Times New Roman"/>
                        </a:rPr>
                        <a:t>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0" dirty="0">
                        <a:solidFill>
                          <a:schemeClr val="tx1"/>
                        </a:solidFill>
                        <a:latin typeface="Calibri"/>
                        <a:ea typeface="楷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52">
                <a:tc vMerge="1">
                  <a:txBody>
                    <a:bodyPr/>
                    <a:lstStyle/>
                    <a:p>
                      <a:endParaRPr lang="zh-CN"/>
                    </a:p>
                  </a:txBody>
                  <a:tcPr/>
                </a:tc>
                <a:tc>
                  <a:txBody>
                    <a:bodyPr/>
                    <a:lstStyle/>
                    <a:p>
                      <a:pPr algn="just">
                        <a:spcAft>
                          <a:spcPts val="0"/>
                        </a:spcAft>
                      </a:pPr>
                      <a:r>
                        <a:rPr lang="en-US" sz="1600" b="1" kern="0" dirty="0">
                          <a:solidFill>
                            <a:schemeClr val="accent2"/>
                          </a:solidFill>
                          <a:latin typeface="+mj-ea"/>
                          <a:ea typeface="+mj-ea"/>
                          <a:cs typeface="Times New Roman"/>
                        </a:rPr>
                        <a:t>3.</a:t>
                      </a:r>
                      <a:r>
                        <a:rPr lang="zh-CN" sz="1600" b="1" kern="0" dirty="0">
                          <a:solidFill>
                            <a:schemeClr val="accent2"/>
                          </a:solidFill>
                          <a:latin typeface="+mj-ea"/>
                          <a:ea typeface="+mj-ea"/>
                          <a:cs typeface="Times New Roman"/>
                        </a:rPr>
                        <a:t>修订教师职称评审制度</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100" dirty="0" smtClean="0">
                          <a:solidFill>
                            <a:schemeClr val="accent2"/>
                          </a:solidFill>
                          <a:latin typeface="+mj-ea"/>
                          <a:ea typeface="+mj-ea"/>
                          <a:cs typeface="Times New Roman"/>
                        </a:rPr>
                        <a:t>未完</a:t>
                      </a:r>
                      <a:r>
                        <a:rPr lang="zh-CN" sz="1600" b="1" kern="100" dirty="0">
                          <a:solidFill>
                            <a:schemeClr val="accent2"/>
                          </a:solidFill>
                          <a:latin typeface="+mj-ea"/>
                          <a:ea typeface="+mj-ea"/>
                          <a:cs typeface="Times New Roman"/>
                        </a:rPr>
                        <a:t>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0" dirty="0">
                        <a:solidFill>
                          <a:schemeClr val="tx1"/>
                        </a:solidFill>
                        <a:latin typeface="Calibri"/>
                        <a:ea typeface="楷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52">
                <a:tc vMerge="1">
                  <a:txBody>
                    <a:bodyPr/>
                    <a:lstStyle/>
                    <a:p>
                      <a:endParaRPr lang="zh-CN"/>
                    </a:p>
                  </a:txBody>
                  <a:tcPr/>
                </a:tc>
                <a:tc>
                  <a:txBody>
                    <a:bodyPr/>
                    <a:lstStyle/>
                    <a:p>
                      <a:pPr algn="just">
                        <a:spcAft>
                          <a:spcPts val="0"/>
                        </a:spcAft>
                      </a:pPr>
                      <a:r>
                        <a:rPr lang="en-US" sz="1600" b="1" kern="0" dirty="0">
                          <a:solidFill>
                            <a:schemeClr val="accent2"/>
                          </a:solidFill>
                          <a:latin typeface="+mj-ea"/>
                          <a:ea typeface="+mj-ea"/>
                          <a:cs typeface="Times New Roman"/>
                        </a:rPr>
                        <a:t>4.</a:t>
                      </a:r>
                      <a:r>
                        <a:rPr lang="zh-CN" sz="1600" b="1" kern="0" dirty="0">
                          <a:solidFill>
                            <a:schemeClr val="accent2"/>
                          </a:solidFill>
                          <a:latin typeface="+mj-ea"/>
                          <a:ea typeface="+mj-ea"/>
                          <a:cs typeface="Times New Roman"/>
                        </a:rPr>
                        <a:t>研究制定符合发展要求的教师薪酬分配新制度</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100" dirty="0" smtClean="0">
                          <a:solidFill>
                            <a:schemeClr val="accent2"/>
                          </a:solidFill>
                          <a:latin typeface="+mj-ea"/>
                          <a:ea typeface="+mj-ea"/>
                          <a:cs typeface="Times New Roman"/>
                        </a:rPr>
                        <a:t>未完</a:t>
                      </a:r>
                      <a:r>
                        <a:rPr lang="zh-CN" sz="1600" b="1" kern="100" dirty="0">
                          <a:solidFill>
                            <a:schemeClr val="accent2"/>
                          </a:solidFill>
                          <a:latin typeface="+mj-ea"/>
                          <a:ea typeface="+mj-ea"/>
                          <a:cs typeface="Times New Roman"/>
                        </a:rPr>
                        <a:t>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0" dirty="0">
                        <a:solidFill>
                          <a:schemeClr val="tx1"/>
                        </a:solidFill>
                        <a:latin typeface="Calibri"/>
                        <a:ea typeface="楷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23528" y="267494"/>
          <a:ext cx="8463313" cy="4145280"/>
        </p:xfrm>
        <a:graphic>
          <a:graphicData uri="http://schemas.openxmlformats.org/drawingml/2006/table">
            <a:tbl>
              <a:tblPr/>
              <a:tblGrid>
                <a:gridCol w="864096"/>
                <a:gridCol w="1800200"/>
                <a:gridCol w="1008112"/>
                <a:gridCol w="4790905"/>
              </a:tblGrid>
              <a:tr h="261013">
                <a:tc>
                  <a:txBody>
                    <a:bodyPr/>
                    <a:lstStyle/>
                    <a:p>
                      <a:pPr algn="ctr">
                        <a:spcAft>
                          <a:spcPts val="0"/>
                        </a:spcAft>
                      </a:pPr>
                      <a:r>
                        <a:rPr lang="zh-CN" sz="1600" b="1" kern="0" dirty="0">
                          <a:solidFill>
                            <a:schemeClr val="accent2"/>
                          </a:solidFill>
                          <a:latin typeface="+mj-ea"/>
                          <a:ea typeface="+mj-ea"/>
                          <a:cs typeface="Times New Roman"/>
                        </a:rPr>
                        <a:t>分项计划名称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600" b="1" kern="0" dirty="0" smtClean="0">
                          <a:solidFill>
                            <a:schemeClr val="accent2"/>
                          </a:solidFill>
                          <a:latin typeface="+mj-ea"/>
                          <a:ea typeface="+mj-ea"/>
                          <a:cs typeface="Times New Roman"/>
                        </a:rPr>
                        <a:t>具体</a:t>
                      </a:r>
                      <a:r>
                        <a:rPr lang="zh-CN" altLang="en-US" sz="1600" b="1" kern="0" dirty="0" smtClean="0">
                          <a:solidFill>
                            <a:schemeClr val="accent2"/>
                          </a:solidFill>
                          <a:latin typeface="+mj-ea"/>
                          <a:ea typeface="+mj-ea"/>
                          <a:cs typeface="Times New Roman"/>
                        </a:rPr>
                        <a:t>项目</a:t>
                      </a:r>
                      <a:endParaRPr lang="zh-CN" sz="1600" b="1" kern="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600" b="1" kern="0" dirty="0">
                          <a:solidFill>
                            <a:schemeClr val="accent2"/>
                          </a:solidFill>
                          <a:latin typeface="+mj-ea"/>
                          <a:ea typeface="+mj-ea"/>
                          <a:cs typeface="Times New Roman"/>
                        </a:rPr>
                        <a:t>进展描述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altLang="en-US" sz="1600" b="1" kern="0" dirty="0" smtClean="0">
                          <a:solidFill>
                            <a:schemeClr val="accent2"/>
                          </a:solidFill>
                          <a:latin typeface="+mj-ea"/>
                          <a:ea typeface="+mj-ea"/>
                          <a:cs typeface="Times New Roman"/>
                        </a:rPr>
                        <a:t>主要绩效</a:t>
                      </a:r>
                      <a:endParaRPr lang="zh-CN" sz="1600" b="1" kern="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r>
              <a:tr h="731520">
                <a:tc rowSpan="5">
                  <a:txBody>
                    <a:bodyPr/>
                    <a:lstStyle/>
                    <a:p>
                      <a:pPr algn="just">
                        <a:spcAft>
                          <a:spcPts val="0"/>
                        </a:spcAft>
                      </a:pPr>
                      <a:r>
                        <a:rPr lang="en-US" sz="1600" b="1" kern="100" dirty="0">
                          <a:solidFill>
                            <a:schemeClr val="accent2"/>
                          </a:solidFill>
                          <a:latin typeface="+mj-ea"/>
                          <a:ea typeface="+mj-ea"/>
                          <a:cs typeface="Times New Roman"/>
                        </a:rPr>
                        <a:t>C-1 </a:t>
                      </a:r>
                      <a:r>
                        <a:rPr lang="zh-CN" sz="1600" b="1" kern="100" dirty="0">
                          <a:solidFill>
                            <a:schemeClr val="accent2"/>
                          </a:solidFill>
                          <a:latin typeface="+mj-ea"/>
                          <a:ea typeface="+mj-ea"/>
                          <a:cs typeface="Times New Roman"/>
                        </a:rPr>
                        <a:t>第二课堂提升学生素质与能力</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chemeClr val="accent2"/>
                          </a:solidFill>
                          <a:latin typeface="+mj-ea"/>
                          <a:ea typeface="+mj-ea"/>
                          <a:cs typeface="Times New Roman"/>
                        </a:rPr>
                        <a:t>1.</a:t>
                      </a:r>
                      <a:r>
                        <a:rPr lang="zh-CN" sz="1600" b="1" kern="100" dirty="0">
                          <a:solidFill>
                            <a:schemeClr val="accent2"/>
                          </a:solidFill>
                          <a:latin typeface="+mj-ea"/>
                          <a:ea typeface="+mj-ea"/>
                          <a:cs typeface="Times New Roman"/>
                        </a:rPr>
                        <a:t>确定第二课堂活动与学生素质与能力的对应关系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just">
                        <a:spcAft>
                          <a:spcPts val="0"/>
                        </a:spcAft>
                      </a:pPr>
                      <a:r>
                        <a:rPr lang="en-US" altLang="zh-CN" sz="1600" b="1" kern="1200" dirty="0" smtClean="0">
                          <a:solidFill>
                            <a:schemeClr val="accent2"/>
                          </a:solidFill>
                          <a:latin typeface="+mj-ea"/>
                          <a:ea typeface="+mj-ea"/>
                          <a:cs typeface="+mn-cs"/>
                        </a:rPr>
                        <a:t>1.</a:t>
                      </a:r>
                      <a:r>
                        <a:rPr lang="zh-CN" altLang="zh-CN" sz="1600" b="1" kern="1200" dirty="0" smtClean="0">
                          <a:solidFill>
                            <a:schemeClr val="accent2"/>
                          </a:solidFill>
                          <a:latin typeface="+mj-ea"/>
                          <a:ea typeface="+mj-ea"/>
                          <a:cs typeface="+mn-cs"/>
                        </a:rPr>
                        <a:t>能力导向的第二课堂教育体系构架初步完成。明确第二课堂活动和学生能力素质的关系以及学生参与第二课堂活动认定标准和流程。</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2.</a:t>
                      </a:r>
                      <a:r>
                        <a:rPr lang="zh-CN" altLang="zh-CN" sz="1600" b="1" kern="1200" dirty="0" smtClean="0">
                          <a:solidFill>
                            <a:schemeClr val="accent2"/>
                          </a:solidFill>
                          <a:latin typeface="+mj-ea"/>
                          <a:ea typeface="+mj-ea"/>
                          <a:cs typeface="+mn-cs"/>
                        </a:rPr>
                        <a:t>社团联合会章程等相关文件已经确定和八项能力的对应关系</a:t>
                      </a:r>
                      <a:r>
                        <a:rPr lang="en-US" altLang="zh-CN" sz="1600" b="1" kern="1200" dirty="0" smtClean="0">
                          <a:solidFill>
                            <a:schemeClr val="accent2"/>
                          </a:solidFill>
                          <a:latin typeface="+mj-ea"/>
                          <a:ea typeface="+mj-ea"/>
                          <a:cs typeface="+mn-cs"/>
                        </a:rPr>
                        <a:t>, </a:t>
                      </a:r>
                      <a:r>
                        <a:rPr lang="zh-CN" altLang="zh-CN" sz="1600" b="1" kern="1200" dirty="0" smtClean="0">
                          <a:solidFill>
                            <a:schemeClr val="accent2"/>
                          </a:solidFill>
                          <a:latin typeface="+mj-ea"/>
                          <a:ea typeface="+mj-ea"/>
                          <a:cs typeface="+mn-cs"/>
                        </a:rPr>
                        <a:t>社团、社会实践、志愿者相关能力平台、内容设计已经完善。第二课堂中团委与二级学院分团委责权利已经通过研讨会讨论确定；社团、志愿者、社会实践的</a:t>
                      </a:r>
                      <a:r>
                        <a:rPr lang="en-US" altLang="zh-CN" sz="1600" b="1" kern="1200" dirty="0" smtClean="0">
                          <a:solidFill>
                            <a:schemeClr val="accent2"/>
                          </a:solidFill>
                          <a:latin typeface="+mj-ea"/>
                          <a:ea typeface="+mj-ea"/>
                          <a:cs typeface="+mn-cs"/>
                        </a:rPr>
                        <a:t>SOP</a:t>
                      </a:r>
                      <a:r>
                        <a:rPr lang="zh-CN" altLang="zh-CN" sz="1600" b="1" kern="1200" dirty="0" smtClean="0">
                          <a:solidFill>
                            <a:schemeClr val="accent2"/>
                          </a:solidFill>
                          <a:latin typeface="+mj-ea"/>
                          <a:ea typeface="+mj-ea"/>
                          <a:cs typeface="+mn-cs"/>
                        </a:rPr>
                        <a:t>流程已经出台，相关素拓学分认定流程等已经优化，并已经实施。</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3.</a:t>
                      </a:r>
                      <a:r>
                        <a:rPr lang="zh-CN" altLang="zh-CN" sz="1600" b="1" kern="1200" dirty="0" smtClean="0">
                          <a:solidFill>
                            <a:schemeClr val="accent2"/>
                          </a:solidFill>
                          <a:latin typeface="+mj-ea"/>
                          <a:ea typeface="+mj-ea"/>
                          <a:cs typeface="+mn-cs"/>
                        </a:rPr>
                        <a:t>第二课堂内容已经进入“建桥人学习档” ，</a:t>
                      </a:r>
                      <a:r>
                        <a:rPr lang="en-US" altLang="zh-CN" sz="1600" b="1" kern="1200" dirty="0" smtClean="0">
                          <a:solidFill>
                            <a:schemeClr val="accent2"/>
                          </a:solidFill>
                          <a:latin typeface="+mj-ea"/>
                          <a:ea typeface="+mj-ea"/>
                          <a:cs typeface="+mn-cs"/>
                        </a:rPr>
                        <a:t>2014</a:t>
                      </a:r>
                      <a:r>
                        <a:rPr lang="zh-CN" altLang="zh-CN" sz="1600" b="1" kern="1200" dirty="0" smtClean="0">
                          <a:solidFill>
                            <a:schemeClr val="accent2"/>
                          </a:solidFill>
                          <a:latin typeface="+mj-ea"/>
                          <a:ea typeface="+mj-ea"/>
                          <a:cs typeface="+mn-cs"/>
                        </a:rPr>
                        <a:t>级、</a:t>
                      </a:r>
                      <a:r>
                        <a:rPr lang="en-US" altLang="zh-CN" sz="1600" b="1" kern="1200" dirty="0" smtClean="0">
                          <a:solidFill>
                            <a:schemeClr val="accent2"/>
                          </a:solidFill>
                          <a:latin typeface="+mj-ea"/>
                          <a:ea typeface="+mj-ea"/>
                          <a:cs typeface="+mn-cs"/>
                        </a:rPr>
                        <a:t>2015</a:t>
                      </a:r>
                      <a:r>
                        <a:rPr lang="zh-CN" altLang="zh-CN" sz="1600" b="1" kern="1200" dirty="0" smtClean="0">
                          <a:solidFill>
                            <a:schemeClr val="accent2"/>
                          </a:solidFill>
                          <a:latin typeface="+mj-ea"/>
                          <a:ea typeface="+mj-ea"/>
                          <a:cs typeface="+mn-cs"/>
                        </a:rPr>
                        <a:t>级新生的入学《生存手册》已经发放。</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4.</a:t>
                      </a:r>
                      <a:r>
                        <a:rPr lang="zh-CN" altLang="zh-CN" sz="1600" b="1" kern="1200" dirty="0" smtClean="0">
                          <a:solidFill>
                            <a:schemeClr val="accent2"/>
                          </a:solidFill>
                          <a:latin typeface="+mj-ea"/>
                          <a:ea typeface="+mj-ea"/>
                          <a:cs typeface="+mn-cs"/>
                        </a:rPr>
                        <a:t>在课外创新创业教育平台搭建上，已基本完成</a:t>
                      </a:r>
                      <a:r>
                        <a:rPr lang="en-US" altLang="zh-CN" sz="1600" b="1" kern="1200" dirty="0" smtClean="0">
                          <a:solidFill>
                            <a:schemeClr val="accent2"/>
                          </a:solidFill>
                          <a:latin typeface="+mj-ea"/>
                          <a:ea typeface="+mj-ea"/>
                          <a:cs typeface="+mn-cs"/>
                        </a:rPr>
                        <a:t>640</a:t>
                      </a:r>
                      <a:r>
                        <a:rPr lang="zh-CN" altLang="zh-CN" sz="1600" b="1" kern="1200" dirty="0" smtClean="0">
                          <a:solidFill>
                            <a:schemeClr val="accent2"/>
                          </a:solidFill>
                          <a:latin typeface="+mj-ea"/>
                          <a:ea typeface="+mj-ea"/>
                          <a:cs typeface="+mn-cs"/>
                        </a:rPr>
                        <a:t>平的创业基地硬件建设，完成创业项目入驻路演和答辩工作，并组织参加了浦东新区高校大学生创业大赛、临港四校创业大赛。</a:t>
                      </a:r>
                      <a:endParaRPr lang="zh-CN" sz="16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vMerge="1">
                  <a:txBody>
                    <a:bodyPr/>
                    <a:lstStyle/>
                    <a:p>
                      <a:endParaRPr lang="zh-CN"/>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chemeClr val="accent2"/>
                          </a:solidFill>
                          <a:latin typeface="+mj-ea"/>
                          <a:ea typeface="+mj-ea"/>
                          <a:cs typeface="Times New Roman"/>
                        </a:rPr>
                        <a:t>2.</a:t>
                      </a:r>
                      <a:r>
                        <a:rPr lang="zh-CN" sz="1600" b="1" kern="100" dirty="0">
                          <a:solidFill>
                            <a:schemeClr val="accent2"/>
                          </a:solidFill>
                          <a:latin typeface="+mj-ea"/>
                          <a:ea typeface="+mj-ea"/>
                          <a:cs typeface="Times New Roman"/>
                        </a:rPr>
                        <a:t>明确学生参与第二课堂活动认定标准和流程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vMerge="1">
                  <a:txBody>
                    <a:bodyPr/>
                    <a:lstStyle/>
                    <a:p>
                      <a:endParaRPr lang="zh-CN"/>
                    </a:p>
                  </a:txBody>
                  <a:tcPr/>
                </a:tc>
                <a:tc>
                  <a:txBody>
                    <a:bodyPr/>
                    <a:lstStyle/>
                    <a:p>
                      <a:pPr algn="just">
                        <a:spcAft>
                          <a:spcPts val="0"/>
                        </a:spcAft>
                      </a:pPr>
                      <a:r>
                        <a:rPr lang="en-US" sz="1600" b="1" kern="100" dirty="0">
                          <a:solidFill>
                            <a:schemeClr val="accent2"/>
                          </a:solidFill>
                          <a:latin typeface="+mj-ea"/>
                          <a:ea typeface="+mj-ea"/>
                          <a:cs typeface="Times New Roman"/>
                        </a:rPr>
                        <a:t>3.</a:t>
                      </a:r>
                      <a:r>
                        <a:rPr lang="zh-CN" sz="1600" b="1" kern="100" dirty="0">
                          <a:solidFill>
                            <a:schemeClr val="accent2"/>
                          </a:solidFill>
                          <a:latin typeface="+mj-ea"/>
                          <a:ea typeface="+mj-ea"/>
                          <a:cs typeface="Times New Roman"/>
                        </a:rPr>
                        <a:t>第二课堂内容进入“建桥人学习档”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vMerge="1">
                  <a:txBody>
                    <a:bodyPr/>
                    <a:lstStyle/>
                    <a:p>
                      <a:endParaRPr lang="zh-CN"/>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chemeClr val="accent2"/>
                          </a:solidFill>
                          <a:latin typeface="+mj-ea"/>
                          <a:ea typeface="+mj-ea"/>
                          <a:cs typeface="Times New Roman"/>
                        </a:rPr>
                        <a:t>4.</a:t>
                      </a:r>
                      <a:r>
                        <a:rPr lang="zh-CN" sz="1600" b="1" kern="100" dirty="0">
                          <a:solidFill>
                            <a:schemeClr val="accent2"/>
                          </a:solidFill>
                          <a:latin typeface="+mj-ea"/>
                          <a:ea typeface="+mj-ea"/>
                          <a:cs typeface="Times New Roman"/>
                        </a:rPr>
                        <a:t>增强第二课堂活动的吸引力</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vMerge="1">
                  <a:txBody>
                    <a:bodyPr/>
                    <a:lstStyle/>
                    <a:p>
                      <a:endParaRPr lang="zh-CN"/>
                    </a:p>
                  </a:txBody>
                  <a:tcPr/>
                </a:tc>
                <a:tc>
                  <a:txBody>
                    <a:bodyPr/>
                    <a:lstStyle/>
                    <a:p>
                      <a:pPr algn="just">
                        <a:spcAft>
                          <a:spcPts val="0"/>
                        </a:spcAft>
                      </a:pPr>
                      <a:r>
                        <a:rPr lang="en-US" sz="1600" b="1" kern="100" dirty="0">
                          <a:solidFill>
                            <a:schemeClr val="accent2"/>
                          </a:solidFill>
                          <a:latin typeface="+mj-ea"/>
                          <a:ea typeface="+mj-ea"/>
                          <a:cs typeface="Times New Roman"/>
                        </a:rPr>
                        <a:t>5</a:t>
                      </a:r>
                      <a:r>
                        <a:rPr lang="zh-CN" sz="1600" b="1" kern="100" dirty="0">
                          <a:solidFill>
                            <a:schemeClr val="accent2"/>
                          </a:solidFill>
                          <a:latin typeface="+mj-ea"/>
                          <a:ea typeface="+mj-ea"/>
                          <a:cs typeface="Times New Roman"/>
                        </a:rPr>
                        <a:t>．完善课外创新创业教育平台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0" dirty="0" smtClean="0">
                          <a:solidFill>
                            <a:schemeClr val="accent2"/>
                          </a:solidFill>
                          <a:latin typeface="+mj-ea"/>
                          <a:ea typeface="+mj-ea"/>
                          <a:cs typeface="Times New Roman"/>
                        </a:rPr>
                        <a:t>部分</a:t>
                      </a:r>
                      <a:r>
                        <a:rPr lang="zh-CN" sz="1600" b="1" kern="0" dirty="0">
                          <a:solidFill>
                            <a:schemeClr val="accent2"/>
                          </a:solidFill>
                          <a:latin typeface="+mj-ea"/>
                          <a:ea typeface="+mj-ea"/>
                          <a:cs typeface="Times New Roman"/>
                        </a:rPr>
                        <a:t>完成</a:t>
                      </a:r>
                      <a:endParaRPr lang="zh-CN" sz="16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23528" y="411510"/>
          <a:ext cx="8463313" cy="4145280"/>
        </p:xfrm>
        <a:graphic>
          <a:graphicData uri="http://schemas.openxmlformats.org/drawingml/2006/table">
            <a:tbl>
              <a:tblPr/>
              <a:tblGrid>
                <a:gridCol w="864096"/>
                <a:gridCol w="1584176"/>
                <a:gridCol w="1008112"/>
                <a:gridCol w="5006929"/>
              </a:tblGrid>
              <a:tr h="261013">
                <a:tc>
                  <a:txBody>
                    <a:bodyPr/>
                    <a:lstStyle/>
                    <a:p>
                      <a:pPr algn="ctr">
                        <a:spcAft>
                          <a:spcPts val="0"/>
                        </a:spcAft>
                      </a:pPr>
                      <a:r>
                        <a:rPr lang="zh-CN" sz="1600" b="1" kern="0" dirty="0">
                          <a:solidFill>
                            <a:schemeClr val="accent2"/>
                          </a:solidFill>
                          <a:latin typeface="+mj-ea"/>
                          <a:ea typeface="+mj-ea"/>
                          <a:cs typeface="Times New Roman"/>
                        </a:rPr>
                        <a:t>分项计划名称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600" b="1" kern="0" dirty="0" smtClean="0">
                          <a:solidFill>
                            <a:schemeClr val="accent2"/>
                          </a:solidFill>
                          <a:latin typeface="+mj-ea"/>
                          <a:ea typeface="+mj-ea"/>
                          <a:cs typeface="Times New Roman"/>
                        </a:rPr>
                        <a:t>具体</a:t>
                      </a:r>
                      <a:r>
                        <a:rPr lang="zh-CN" altLang="en-US" sz="1600" b="1" kern="0" dirty="0" smtClean="0">
                          <a:solidFill>
                            <a:schemeClr val="accent2"/>
                          </a:solidFill>
                          <a:latin typeface="+mj-ea"/>
                          <a:ea typeface="+mj-ea"/>
                          <a:cs typeface="Times New Roman"/>
                        </a:rPr>
                        <a:t>项目</a:t>
                      </a:r>
                      <a:endParaRPr lang="zh-CN" sz="1600" b="1" kern="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600" b="1" kern="0" dirty="0">
                          <a:solidFill>
                            <a:schemeClr val="accent2"/>
                          </a:solidFill>
                          <a:latin typeface="+mj-ea"/>
                          <a:ea typeface="+mj-ea"/>
                          <a:cs typeface="Times New Roman"/>
                        </a:rPr>
                        <a:t>进展描述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altLang="en-US" sz="1600" b="1" kern="0" dirty="0" smtClean="0">
                          <a:solidFill>
                            <a:schemeClr val="accent2"/>
                          </a:solidFill>
                          <a:latin typeface="+mj-ea"/>
                          <a:ea typeface="+mj-ea"/>
                          <a:cs typeface="Times New Roman"/>
                        </a:rPr>
                        <a:t>主要绩效</a:t>
                      </a:r>
                      <a:endParaRPr lang="zh-CN" sz="1600" b="1" kern="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r>
              <a:tr h="174684">
                <a:tc rowSpan="4">
                  <a:txBody>
                    <a:bodyPr/>
                    <a:lstStyle/>
                    <a:p>
                      <a:pPr algn="just">
                        <a:spcAft>
                          <a:spcPts val="0"/>
                        </a:spcAft>
                      </a:pPr>
                      <a:r>
                        <a:rPr lang="en-US" sz="1600" b="1" kern="100" dirty="0">
                          <a:solidFill>
                            <a:schemeClr val="accent2"/>
                          </a:solidFill>
                          <a:latin typeface="+mj-ea"/>
                          <a:ea typeface="+mj-ea"/>
                          <a:cs typeface="Times New Roman"/>
                        </a:rPr>
                        <a:t>C-2</a:t>
                      </a:r>
                      <a:r>
                        <a:rPr lang="zh-CN" sz="1600" b="1" kern="100" dirty="0">
                          <a:solidFill>
                            <a:schemeClr val="accent2"/>
                          </a:solidFill>
                          <a:latin typeface="+mj-ea"/>
                          <a:ea typeface="+mj-ea"/>
                          <a:cs typeface="Times New Roman"/>
                        </a:rPr>
                        <a:t>完善学生学习支持中心工作</a:t>
                      </a:r>
                    </a:p>
                  </a:txBody>
                  <a:tcPr marL="68580" marR="68580" marT="0" marB="0" anchor="ctr">
                    <a:lnT w="12700" cap="flat" cmpd="sng" algn="ctr">
                      <a:solidFill>
                        <a:srgbClr val="000000"/>
                      </a:solidFill>
                      <a:prstDash val="solid"/>
                      <a:round/>
                      <a:headEnd type="none" w="med" len="med"/>
                      <a:tailEnd type="none" w="med" len="med"/>
                    </a:lnT>
                  </a:tcPr>
                </a:tc>
                <a:tc>
                  <a:txBody>
                    <a:bodyPr/>
                    <a:lstStyle/>
                    <a:p>
                      <a:pPr algn="just">
                        <a:spcAft>
                          <a:spcPts val="0"/>
                        </a:spcAft>
                      </a:pPr>
                      <a:r>
                        <a:rPr lang="en-US" sz="1600" b="1" kern="100" dirty="0">
                          <a:solidFill>
                            <a:schemeClr val="accent2"/>
                          </a:solidFill>
                          <a:latin typeface="+mj-ea"/>
                          <a:ea typeface="+mj-ea"/>
                          <a:cs typeface="Times New Roman"/>
                        </a:rPr>
                        <a:t>1.</a:t>
                      </a:r>
                      <a:r>
                        <a:rPr lang="zh-CN" sz="1600" b="1" kern="100" dirty="0">
                          <a:solidFill>
                            <a:schemeClr val="accent2"/>
                          </a:solidFill>
                          <a:latin typeface="+mj-ea"/>
                          <a:ea typeface="+mj-ea"/>
                          <a:cs typeface="Times New Roman"/>
                        </a:rPr>
                        <a:t>工作人员赴南台科技与中原大学学习</a:t>
                      </a:r>
                      <a:r>
                        <a:rPr lang="en-US" sz="1600" b="1" kern="100" dirty="0">
                          <a:solidFill>
                            <a:schemeClr val="accent2"/>
                          </a:solidFill>
                          <a:latin typeface="+mj-ea"/>
                          <a:ea typeface="+mj-ea"/>
                          <a:cs typeface="Times New Roman"/>
                        </a:rPr>
                        <a:t>2</a:t>
                      </a:r>
                      <a:r>
                        <a:rPr lang="zh-CN" sz="1600" b="1" kern="100" dirty="0">
                          <a:solidFill>
                            <a:schemeClr val="accent2"/>
                          </a:solidFill>
                          <a:latin typeface="+mj-ea"/>
                          <a:ea typeface="+mj-ea"/>
                          <a:cs typeface="Times New Roman"/>
                        </a:rPr>
                        <a:t>周</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Aft>
                          <a:spcPts val="0"/>
                        </a:spcAft>
                      </a:pPr>
                      <a:r>
                        <a:rPr lang="en-US" altLang="zh-CN" sz="1600" b="1" kern="1200" dirty="0" smtClean="0">
                          <a:solidFill>
                            <a:schemeClr val="accent2"/>
                          </a:solidFill>
                          <a:latin typeface="+mj-ea"/>
                          <a:ea typeface="+mj-ea"/>
                          <a:cs typeface="+mn-cs"/>
                        </a:rPr>
                        <a:t>1.</a:t>
                      </a:r>
                      <a:r>
                        <a:rPr lang="zh-CN" altLang="zh-CN" sz="1600" b="1" kern="1200" dirty="0" smtClean="0">
                          <a:solidFill>
                            <a:schemeClr val="accent2"/>
                          </a:solidFill>
                          <a:latin typeface="+mj-ea"/>
                          <a:ea typeface="+mj-ea"/>
                          <a:cs typeface="+mn-cs"/>
                        </a:rPr>
                        <a:t>在学习借鉴南台科技与中原大学经验基础上，制定了较完整的“学生助教”工作制度，如《上海建桥学院学生教学助理制度暂行办法》，教学助理行事历、岗位申请表等文件。</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2.</a:t>
                      </a:r>
                      <a:r>
                        <a:rPr lang="zh-CN" altLang="zh-CN" sz="1600" b="1" kern="1200" dirty="0" smtClean="0">
                          <a:solidFill>
                            <a:schemeClr val="accent2"/>
                          </a:solidFill>
                          <a:latin typeface="+mj-ea"/>
                          <a:ea typeface="+mj-ea"/>
                          <a:cs typeface="+mn-cs"/>
                        </a:rPr>
                        <a:t>对每个新任教学助理开展培训，已进行</a:t>
                      </a:r>
                      <a:r>
                        <a:rPr lang="en-US" altLang="zh-CN" sz="1600" b="1" kern="1200" dirty="0" smtClean="0">
                          <a:solidFill>
                            <a:schemeClr val="accent2"/>
                          </a:solidFill>
                          <a:latin typeface="+mj-ea"/>
                          <a:ea typeface="+mj-ea"/>
                          <a:cs typeface="+mn-cs"/>
                        </a:rPr>
                        <a:t>4</a:t>
                      </a:r>
                      <a:r>
                        <a:rPr lang="zh-CN" altLang="zh-CN" sz="1600" b="1" kern="1200" dirty="0" smtClean="0">
                          <a:solidFill>
                            <a:schemeClr val="accent2"/>
                          </a:solidFill>
                          <a:latin typeface="+mj-ea"/>
                          <a:ea typeface="+mj-ea"/>
                          <a:cs typeface="+mn-cs"/>
                        </a:rPr>
                        <a:t>轮培训。在高数和大英教学助理的基础上</a:t>
                      </a:r>
                      <a:r>
                        <a:rPr lang="en-US" altLang="zh-CN" sz="1600" b="1" kern="1200" dirty="0" smtClean="0">
                          <a:solidFill>
                            <a:schemeClr val="accent2"/>
                          </a:solidFill>
                          <a:latin typeface="+mj-ea"/>
                          <a:ea typeface="+mj-ea"/>
                          <a:cs typeface="+mn-cs"/>
                        </a:rPr>
                        <a:t>,</a:t>
                      </a:r>
                      <a:r>
                        <a:rPr lang="zh-CN" altLang="zh-CN" sz="1600" b="1" kern="1200" dirty="0" smtClean="0">
                          <a:solidFill>
                            <a:schemeClr val="accent2"/>
                          </a:solidFill>
                          <a:latin typeface="+mj-ea"/>
                          <a:ea typeface="+mj-ea"/>
                          <a:cs typeface="+mn-cs"/>
                        </a:rPr>
                        <a:t>已在各学院专业平台课上试点教学助理。</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3.</a:t>
                      </a:r>
                      <a:r>
                        <a:rPr lang="zh-CN" altLang="zh-CN" sz="1600" b="1" kern="1200" dirty="0" smtClean="0">
                          <a:solidFill>
                            <a:schemeClr val="accent2"/>
                          </a:solidFill>
                          <a:latin typeface="+mj-ea"/>
                          <a:ea typeface="+mj-ea"/>
                          <a:cs typeface="+mn-cs"/>
                        </a:rPr>
                        <a:t>已经完成了</a:t>
                      </a:r>
                      <a:r>
                        <a:rPr lang="en-US" altLang="zh-CN" sz="1600" b="1" kern="1200" dirty="0" smtClean="0">
                          <a:solidFill>
                            <a:schemeClr val="accent2"/>
                          </a:solidFill>
                          <a:latin typeface="+mj-ea"/>
                          <a:ea typeface="+mj-ea"/>
                          <a:cs typeface="+mn-cs"/>
                        </a:rPr>
                        <a:t>2015</a:t>
                      </a:r>
                      <a:r>
                        <a:rPr lang="zh-CN" altLang="zh-CN" sz="1600" b="1" kern="1200" dirty="0" smtClean="0">
                          <a:solidFill>
                            <a:schemeClr val="accent2"/>
                          </a:solidFill>
                          <a:latin typeface="+mj-ea"/>
                          <a:ea typeface="+mj-ea"/>
                          <a:cs typeface="+mn-cs"/>
                        </a:rPr>
                        <a:t>年</a:t>
                      </a:r>
                      <a:r>
                        <a:rPr lang="en-US" altLang="zh-CN" sz="1600" b="1" kern="1200" dirty="0" smtClean="0">
                          <a:solidFill>
                            <a:schemeClr val="accent2"/>
                          </a:solidFill>
                          <a:latin typeface="+mj-ea"/>
                          <a:ea typeface="+mj-ea"/>
                          <a:cs typeface="+mn-cs"/>
                        </a:rPr>
                        <a:t>NSSE</a:t>
                      </a:r>
                      <a:r>
                        <a:rPr lang="zh-CN" altLang="zh-CN" sz="1600" b="1" kern="1200" dirty="0" smtClean="0">
                          <a:solidFill>
                            <a:schemeClr val="accent2"/>
                          </a:solidFill>
                          <a:latin typeface="+mj-ea"/>
                          <a:ea typeface="+mj-ea"/>
                          <a:cs typeface="+mn-cs"/>
                        </a:rPr>
                        <a:t>（学生学情）调查，并委托商学院数据分析。</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4.</a:t>
                      </a:r>
                      <a:r>
                        <a:rPr lang="zh-CN" altLang="zh-CN" sz="1600" b="1" kern="1200" dirty="0" smtClean="0">
                          <a:solidFill>
                            <a:schemeClr val="accent2"/>
                          </a:solidFill>
                          <a:latin typeface="+mj-ea"/>
                          <a:ea typeface="+mj-ea"/>
                          <a:cs typeface="+mn-cs"/>
                        </a:rPr>
                        <a:t>已经开展教师驻点辅导，</a:t>
                      </a:r>
                      <a:r>
                        <a:rPr lang="en-US" altLang="zh-CN" sz="1600" b="1" kern="1200" dirty="0" smtClean="0">
                          <a:solidFill>
                            <a:schemeClr val="accent2"/>
                          </a:solidFill>
                          <a:latin typeface="+mj-ea"/>
                          <a:ea typeface="+mj-ea"/>
                          <a:cs typeface="+mn-cs"/>
                        </a:rPr>
                        <a:t>2016</a:t>
                      </a:r>
                      <a:r>
                        <a:rPr lang="zh-CN" altLang="zh-CN" sz="1600" b="1" kern="1200" dirty="0" smtClean="0">
                          <a:solidFill>
                            <a:schemeClr val="accent2"/>
                          </a:solidFill>
                          <a:latin typeface="+mj-ea"/>
                          <a:ea typeface="+mj-ea"/>
                          <a:cs typeface="+mn-cs"/>
                        </a:rPr>
                        <a:t>年将持续开展学习技巧辅导讲座。</a:t>
                      </a:r>
                      <a:endParaRPr lang="zh-CN" sz="16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368">
                <a:tc vMerge="1">
                  <a:txBody>
                    <a:bodyPr/>
                    <a:lstStyle/>
                    <a:p>
                      <a:endParaRPr lang="zh-CN"/>
                    </a:p>
                  </a:txBody>
                  <a:tcPr/>
                </a:tc>
                <a:tc>
                  <a:txBody>
                    <a:bodyPr/>
                    <a:lstStyle/>
                    <a:p>
                      <a:pPr algn="just">
                        <a:spcAft>
                          <a:spcPts val="0"/>
                        </a:spcAft>
                      </a:pPr>
                      <a:r>
                        <a:rPr lang="en-US" sz="1600" b="1" kern="100" dirty="0">
                          <a:solidFill>
                            <a:schemeClr val="accent2"/>
                          </a:solidFill>
                          <a:latin typeface="+mj-ea"/>
                          <a:ea typeface="+mj-ea"/>
                          <a:cs typeface="Times New Roman"/>
                        </a:rPr>
                        <a:t>2.</a:t>
                      </a:r>
                      <a:r>
                        <a:rPr lang="zh-CN" sz="1600" b="1" kern="100" dirty="0">
                          <a:solidFill>
                            <a:schemeClr val="accent2"/>
                          </a:solidFill>
                          <a:latin typeface="+mj-ea"/>
                          <a:ea typeface="+mj-ea"/>
                          <a:cs typeface="Times New Roman"/>
                        </a:rPr>
                        <a:t>制订较完整的“学生助教”工作制度并对“学生助教”开展系列培训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26">
                <a:tc vMerge="1">
                  <a:txBody>
                    <a:bodyPr/>
                    <a:lstStyle/>
                    <a:p>
                      <a:endParaRPr lang="zh-CN"/>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a:solidFill>
                            <a:schemeClr val="accent2"/>
                          </a:solidFill>
                          <a:latin typeface="+mj-ea"/>
                          <a:ea typeface="+mj-ea"/>
                          <a:cs typeface="Times New Roman"/>
                        </a:rPr>
                        <a:t>3.</a:t>
                      </a:r>
                      <a:r>
                        <a:rPr lang="zh-CN" sz="1600" b="1" kern="100">
                          <a:solidFill>
                            <a:schemeClr val="accent2"/>
                          </a:solidFill>
                          <a:latin typeface="+mj-ea"/>
                          <a:ea typeface="+mj-ea"/>
                          <a:cs typeface="Times New Roman"/>
                        </a:rPr>
                        <a:t>开展学生学情调查并对结果进行分析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0" dirty="0" smtClean="0">
                          <a:solidFill>
                            <a:schemeClr val="accent2"/>
                          </a:solidFill>
                          <a:latin typeface="+mj-ea"/>
                          <a:ea typeface="+mj-ea"/>
                          <a:cs typeface="Times New Roman"/>
                        </a:rPr>
                        <a:t>部分</a:t>
                      </a:r>
                      <a:r>
                        <a:rPr lang="zh-CN" sz="1600" b="1" kern="0" dirty="0">
                          <a:solidFill>
                            <a:schemeClr val="accent2"/>
                          </a:solidFill>
                          <a:latin typeface="+mj-ea"/>
                          <a:ea typeface="+mj-ea"/>
                          <a:cs typeface="Times New Roman"/>
                        </a:rPr>
                        <a:t>完成</a:t>
                      </a:r>
                      <a:endParaRPr lang="zh-CN" sz="16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150">
                <a:tc vMerge="1">
                  <a:txBody>
                    <a:bodyPr/>
                    <a:lstStyle/>
                    <a:p>
                      <a:endParaRPr lang="zh-CN"/>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chemeClr val="accent2"/>
                          </a:solidFill>
                          <a:latin typeface="+mj-ea"/>
                          <a:ea typeface="+mj-ea"/>
                          <a:cs typeface="Times New Roman"/>
                        </a:rPr>
                        <a:t>4.</a:t>
                      </a:r>
                      <a:r>
                        <a:rPr lang="zh-CN" sz="1600" b="1" kern="100" dirty="0">
                          <a:solidFill>
                            <a:schemeClr val="accent2"/>
                          </a:solidFill>
                          <a:latin typeface="+mj-ea"/>
                          <a:ea typeface="+mj-ea"/>
                          <a:cs typeface="Times New Roman"/>
                        </a:rPr>
                        <a:t>举办讲座帮助学生改善学习技巧并建立教师驻点辅导制度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23528" y="339502"/>
          <a:ext cx="8820472" cy="4632960"/>
        </p:xfrm>
        <a:graphic>
          <a:graphicData uri="http://schemas.openxmlformats.org/drawingml/2006/table">
            <a:tbl>
              <a:tblPr/>
              <a:tblGrid>
                <a:gridCol w="825515"/>
                <a:gridCol w="1275796"/>
                <a:gridCol w="1085918"/>
                <a:gridCol w="5633243"/>
              </a:tblGrid>
              <a:tr h="261013">
                <a:tc>
                  <a:txBody>
                    <a:bodyPr/>
                    <a:lstStyle/>
                    <a:p>
                      <a:pPr algn="ctr">
                        <a:spcAft>
                          <a:spcPts val="0"/>
                        </a:spcAft>
                      </a:pPr>
                      <a:r>
                        <a:rPr lang="zh-CN" sz="1600" b="1" kern="0" dirty="0">
                          <a:solidFill>
                            <a:schemeClr val="accent2"/>
                          </a:solidFill>
                          <a:latin typeface="+mj-ea"/>
                          <a:ea typeface="+mj-ea"/>
                          <a:cs typeface="Times New Roman"/>
                        </a:rPr>
                        <a:t>分项计划名称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600" b="1" kern="0" dirty="0" smtClean="0">
                          <a:solidFill>
                            <a:schemeClr val="accent2"/>
                          </a:solidFill>
                          <a:latin typeface="+mj-ea"/>
                          <a:ea typeface="+mj-ea"/>
                          <a:cs typeface="Times New Roman"/>
                        </a:rPr>
                        <a:t>具体</a:t>
                      </a:r>
                      <a:r>
                        <a:rPr lang="zh-CN" altLang="en-US" sz="1600" b="1" kern="0" dirty="0" smtClean="0">
                          <a:solidFill>
                            <a:schemeClr val="accent2"/>
                          </a:solidFill>
                          <a:latin typeface="+mj-ea"/>
                          <a:ea typeface="+mj-ea"/>
                          <a:cs typeface="Times New Roman"/>
                        </a:rPr>
                        <a:t>项目</a:t>
                      </a:r>
                      <a:endParaRPr lang="zh-CN" sz="1600" b="1" kern="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600" b="1" kern="0" dirty="0">
                          <a:solidFill>
                            <a:schemeClr val="accent2"/>
                          </a:solidFill>
                          <a:latin typeface="+mj-ea"/>
                          <a:ea typeface="+mj-ea"/>
                          <a:cs typeface="Times New Roman"/>
                        </a:rPr>
                        <a:t>进展描述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altLang="en-US" sz="1600" b="1" kern="0" dirty="0" smtClean="0">
                          <a:solidFill>
                            <a:schemeClr val="accent2"/>
                          </a:solidFill>
                          <a:latin typeface="+mj-ea"/>
                          <a:ea typeface="+mj-ea"/>
                          <a:cs typeface="Times New Roman"/>
                        </a:rPr>
                        <a:t>主要绩效</a:t>
                      </a:r>
                      <a:endParaRPr lang="zh-CN" sz="1600" b="1" kern="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r>
              <a:tr h="349368">
                <a:tc rowSpan="4">
                  <a:txBody>
                    <a:bodyPr/>
                    <a:lstStyle/>
                    <a:p>
                      <a:pPr algn="just">
                        <a:spcAft>
                          <a:spcPts val="0"/>
                        </a:spcAft>
                      </a:pPr>
                      <a:r>
                        <a:rPr lang="en-US" sz="1600" b="1" kern="100" dirty="0">
                          <a:solidFill>
                            <a:schemeClr val="accent2"/>
                          </a:solidFill>
                          <a:latin typeface="+mj-ea"/>
                          <a:ea typeface="+mj-ea"/>
                          <a:cs typeface="Times New Roman"/>
                        </a:rPr>
                        <a:t>C-3</a:t>
                      </a:r>
                      <a:r>
                        <a:rPr lang="zh-CN" sz="1600" b="1" kern="100" dirty="0">
                          <a:solidFill>
                            <a:schemeClr val="accent2"/>
                          </a:solidFill>
                          <a:latin typeface="+mj-ea"/>
                          <a:ea typeface="+mj-ea"/>
                          <a:cs typeface="Times New Roman"/>
                        </a:rPr>
                        <a:t>建立学生学习生活的全程关怀制度</a:t>
                      </a:r>
                    </a:p>
                  </a:txBody>
                  <a:tcPr marL="68580" marR="68580" marT="0" marB="0" anchor="ctr">
                    <a:lnT w="12700" cap="flat" cmpd="sng" algn="ctr">
                      <a:solidFill>
                        <a:srgbClr val="000000"/>
                      </a:solidFill>
                      <a:prstDash val="solid"/>
                      <a:round/>
                      <a:headEnd type="none" w="med" len="med"/>
                      <a:tailEnd type="none" w="med" len="med"/>
                    </a:lnT>
                  </a:tcPr>
                </a:tc>
                <a:tc>
                  <a:txBody>
                    <a:bodyPr/>
                    <a:lstStyle/>
                    <a:p>
                      <a:pPr algn="just">
                        <a:spcAft>
                          <a:spcPts val="0"/>
                        </a:spcAft>
                      </a:pPr>
                      <a:r>
                        <a:rPr lang="en-US" sz="1600" b="1" kern="100" dirty="0">
                          <a:solidFill>
                            <a:schemeClr val="accent2"/>
                          </a:solidFill>
                          <a:latin typeface="+mj-ea"/>
                          <a:ea typeface="+mj-ea"/>
                          <a:cs typeface="Times New Roman"/>
                        </a:rPr>
                        <a:t>1.</a:t>
                      </a:r>
                      <a:r>
                        <a:rPr lang="zh-CN" sz="1600" b="1" kern="100" dirty="0">
                          <a:solidFill>
                            <a:schemeClr val="accent2"/>
                          </a:solidFill>
                          <a:latin typeface="+mj-ea"/>
                          <a:ea typeface="+mj-ea"/>
                          <a:cs typeface="Times New Roman"/>
                        </a:rPr>
                        <a:t>总结完善大一新生全程关怀制度</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Aft>
                          <a:spcPts val="0"/>
                        </a:spcAft>
                      </a:pPr>
                      <a:r>
                        <a:rPr lang="en-US" altLang="zh-CN" sz="1600" b="1" kern="1200" dirty="0" smtClean="0">
                          <a:solidFill>
                            <a:schemeClr val="accent2"/>
                          </a:solidFill>
                          <a:latin typeface="+mj-ea"/>
                          <a:ea typeface="+mj-ea"/>
                          <a:cs typeface="+mn-cs"/>
                        </a:rPr>
                        <a:t>1.</a:t>
                      </a:r>
                      <a:r>
                        <a:rPr lang="zh-CN" altLang="zh-CN" sz="1600" b="1" kern="1200" dirty="0" smtClean="0">
                          <a:solidFill>
                            <a:schemeClr val="accent2"/>
                          </a:solidFill>
                          <a:latin typeface="+mj-ea"/>
                          <a:ea typeface="+mj-ea"/>
                          <a:cs typeface="+mn-cs"/>
                        </a:rPr>
                        <a:t> 召开“三位一体”座谈会，总结成绩和存在问题，明确学校职能部门和各学院在三位一体中责权利，撰写三位一体</a:t>
                      </a:r>
                      <a:r>
                        <a:rPr lang="en-US" altLang="zh-CN" sz="1600" b="1" kern="1200" dirty="0" smtClean="0">
                          <a:solidFill>
                            <a:schemeClr val="accent2"/>
                          </a:solidFill>
                          <a:latin typeface="+mj-ea"/>
                          <a:ea typeface="+mj-ea"/>
                          <a:cs typeface="+mn-cs"/>
                        </a:rPr>
                        <a:t>SOP</a:t>
                      </a:r>
                      <a:r>
                        <a:rPr lang="zh-CN" altLang="zh-CN" sz="1600" b="1" kern="1200" dirty="0" smtClean="0">
                          <a:solidFill>
                            <a:schemeClr val="accent2"/>
                          </a:solidFill>
                          <a:latin typeface="+mj-ea"/>
                          <a:ea typeface="+mj-ea"/>
                          <a:cs typeface="+mn-cs"/>
                        </a:rPr>
                        <a:t>；</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2.</a:t>
                      </a:r>
                      <a:r>
                        <a:rPr lang="zh-CN" altLang="zh-CN" sz="1600" b="1" kern="1200" dirty="0" smtClean="0">
                          <a:solidFill>
                            <a:schemeClr val="accent2"/>
                          </a:solidFill>
                          <a:latin typeface="+mj-ea"/>
                          <a:ea typeface="+mj-ea"/>
                          <a:cs typeface="+mn-cs"/>
                        </a:rPr>
                        <a:t> 梳理完善文明修身、心理健康教育、生命健康安全教育课程大纲；制定了分年级分主题主题班会计划，完善主题班会案。开展新校区文明修身工作调研，制定工作方案和</a:t>
                      </a:r>
                      <a:r>
                        <a:rPr lang="en-US" altLang="zh-CN" sz="1600" b="1" kern="1200" dirty="0" smtClean="0">
                          <a:solidFill>
                            <a:schemeClr val="accent2"/>
                          </a:solidFill>
                          <a:latin typeface="+mj-ea"/>
                          <a:ea typeface="+mj-ea"/>
                          <a:cs typeface="+mn-cs"/>
                        </a:rPr>
                        <a:t>SOP</a:t>
                      </a:r>
                      <a:r>
                        <a:rPr lang="zh-CN" altLang="zh-CN" sz="1600" b="1" kern="1200" dirty="0" smtClean="0">
                          <a:solidFill>
                            <a:schemeClr val="accent2"/>
                          </a:solidFill>
                          <a:latin typeface="+mj-ea"/>
                          <a:ea typeface="+mj-ea"/>
                          <a:cs typeface="+mn-cs"/>
                        </a:rPr>
                        <a:t>；完成文明修身选课系统对接测试。</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3.</a:t>
                      </a:r>
                      <a:r>
                        <a:rPr lang="zh-CN" altLang="zh-CN" sz="1600" b="1" kern="1200" dirty="0" smtClean="0">
                          <a:solidFill>
                            <a:schemeClr val="accent2"/>
                          </a:solidFill>
                          <a:latin typeface="+mj-ea"/>
                          <a:ea typeface="+mj-ea"/>
                          <a:cs typeface="+mn-cs"/>
                        </a:rPr>
                        <a:t>菁英学院培训启动，班长、团支书、社团骨干、文明修身学导、辅导员助理五个培训班已经进入培训阶段。</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4.</a:t>
                      </a:r>
                      <a:r>
                        <a:rPr lang="zh-CN" altLang="zh-CN" sz="1600" b="1" kern="1200" dirty="0" smtClean="0">
                          <a:solidFill>
                            <a:schemeClr val="accent2"/>
                          </a:solidFill>
                          <a:latin typeface="+mj-ea"/>
                          <a:ea typeface="+mj-ea"/>
                          <a:cs typeface="+mn-cs"/>
                        </a:rPr>
                        <a:t> 各类家庭经济困难学生、处分学生信息纳进学工系统，便于关注关心该类学生生活学习情况。</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5.</a:t>
                      </a:r>
                      <a:r>
                        <a:rPr lang="zh-CN" altLang="zh-CN" sz="1600" b="1" kern="1200" dirty="0" smtClean="0">
                          <a:solidFill>
                            <a:schemeClr val="accent2"/>
                          </a:solidFill>
                          <a:latin typeface="+mj-ea"/>
                          <a:ea typeface="+mj-ea"/>
                          <a:cs typeface="+mn-cs"/>
                        </a:rPr>
                        <a:t>“学生一站式服务中心”窗口接待服务安排和人员已经到位，</a:t>
                      </a:r>
                      <a:r>
                        <a:rPr lang="en-US" altLang="zh-CN" sz="1600" b="1" kern="1200" dirty="0" smtClean="0">
                          <a:solidFill>
                            <a:schemeClr val="accent2"/>
                          </a:solidFill>
                          <a:latin typeface="+mj-ea"/>
                          <a:ea typeface="+mj-ea"/>
                          <a:cs typeface="+mn-cs"/>
                        </a:rPr>
                        <a:t>2016</a:t>
                      </a:r>
                      <a:r>
                        <a:rPr lang="zh-CN" altLang="zh-CN" sz="1600" b="1" kern="1200" dirty="0" smtClean="0">
                          <a:solidFill>
                            <a:schemeClr val="accent2"/>
                          </a:solidFill>
                          <a:latin typeface="+mj-ea"/>
                          <a:ea typeface="+mj-ea"/>
                          <a:cs typeface="+mn-cs"/>
                        </a:rPr>
                        <a:t>年需要具体建设。</a:t>
                      </a:r>
                      <a:endParaRPr lang="en-US" altLang="zh-CN" sz="1600" b="1" kern="1200" dirty="0" smtClean="0">
                        <a:solidFill>
                          <a:schemeClr val="accent2"/>
                        </a:solidFill>
                        <a:latin typeface="+mj-ea"/>
                        <a:ea typeface="+mj-ea"/>
                        <a:cs typeface="+mn-cs"/>
                      </a:endParaRPr>
                    </a:p>
                    <a:p>
                      <a:pPr algn="just">
                        <a:spcAft>
                          <a:spcPts val="0"/>
                        </a:spcAft>
                      </a:pPr>
                      <a:r>
                        <a:rPr lang="en-US" altLang="zh-CN" sz="1600" b="1" kern="1200" dirty="0" smtClean="0">
                          <a:solidFill>
                            <a:schemeClr val="accent2"/>
                          </a:solidFill>
                          <a:latin typeface="+mj-ea"/>
                          <a:ea typeface="+mj-ea"/>
                          <a:cs typeface="+mn-cs"/>
                        </a:rPr>
                        <a:t>6.</a:t>
                      </a:r>
                      <a:r>
                        <a:rPr lang="zh-CN" altLang="zh-CN" sz="1600" b="1" kern="1200" dirty="0" smtClean="0">
                          <a:solidFill>
                            <a:schemeClr val="accent2"/>
                          </a:solidFill>
                          <a:latin typeface="+mj-ea"/>
                          <a:ea typeface="+mj-ea"/>
                          <a:cs typeface="+mn-cs"/>
                        </a:rPr>
                        <a:t> 成立了面向全校创新创业的服务平台：“上海建桥学院大学生创新创业团队联盟”，首批成员</a:t>
                      </a:r>
                      <a:r>
                        <a:rPr lang="en-US" altLang="zh-CN" sz="1600" b="1" kern="1200" dirty="0" smtClean="0">
                          <a:solidFill>
                            <a:schemeClr val="accent2"/>
                          </a:solidFill>
                          <a:latin typeface="+mj-ea"/>
                          <a:ea typeface="+mj-ea"/>
                          <a:cs typeface="+mn-cs"/>
                        </a:rPr>
                        <a:t>25</a:t>
                      </a:r>
                      <a:r>
                        <a:rPr lang="zh-CN" altLang="zh-CN" sz="1600" b="1" kern="1200" dirty="0" smtClean="0">
                          <a:solidFill>
                            <a:schemeClr val="accent2"/>
                          </a:solidFill>
                          <a:latin typeface="+mj-ea"/>
                          <a:ea typeface="+mj-ea"/>
                          <a:cs typeface="+mn-cs"/>
                        </a:rPr>
                        <a:t>个团队。已经完成</a:t>
                      </a:r>
                      <a:r>
                        <a:rPr lang="en-US" altLang="zh-CN" sz="1600" b="1" kern="1200" dirty="0" smtClean="0">
                          <a:solidFill>
                            <a:schemeClr val="accent2"/>
                          </a:solidFill>
                          <a:latin typeface="+mj-ea"/>
                          <a:ea typeface="+mj-ea"/>
                          <a:cs typeface="+mn-cs"/>
                        </a:rPr>
                        <a:t>5</a:t>
                      </a:r>
                      <a:r>
                        <a:rPr lang="zh-CN" altLang="zh-CN" sz="1600" b="1" kern="1200" dirty="0" smtClean="0">
                          <a:solidFill>
                            <a:schemeClr val="accent2"/>
                          </a:solidFill>
                          <a:latin typeface="+mj-ea"/>
                          <a:ea typeface="+mj-ea"/>
                          <a:cs typeface="+mn-cs"/>
                        </a:rPr>
                        <a:t>位教师参加生涯团体辅导和创新创业师资培训，开展“彩虹人生”职业发展社群活动，完成</a:t>
                      </a:r>
                      <a:r>
                        <a:rPr lang="en-US" altLang="zh-CN" sz="1600" b="1" kern="1200" dirty="0" smtClean="0">
                          <a:solidFill>
                            <a:schemeClr val="accent2"/>
                          </a:solidFill>
                          <a:latin typeface="+mj-ea"/>
                          <a:ea typeface="+mj-ea"/>
                          <a:cs typeface="+mn-cs"/>
                        </a:rPr>
                        <a:t>2015</a:t>
                      </a:r>
                      <a:r>
                        <a:rPr lang="zh-CN" altLang="zh-CN" sz="1600" b="1" kern="1200" dirty="0" smtClean="0">
                          <a:solidFill>
                            <a:schemeClr val="accent2"/>
                          </a:solidFill>
                          <a:latin typeface="+mj-ea"/>
                          <a:ea typeface="+mj-ea"/>
                          <a:cs typeface="+mn-cs"/>
                        </a:rPr>
                        <a:t>年职业发展教学成果展。</a:t>
                      </a:r>
                      <a:endParaRPr lang="zh-CN" sz="16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368">
                <a:tc vMerge="1">
                  <a:txBody>
                    <a:bodyPr/>
                    <a:lstStyle/>
                    <a:p>
                      <a:endParaRPr lang="zh-CN"/>
                    </a:p>
                  </a:txBody>
                  <a:tcPr/>
                </a:tc>
                <a:tc>
                  <a:txBody>
                    <a:bodyPr/>
                    <a:lstStyle/>
                    <a:p>
                      <a:pPr algn="just">
                        <a:spcAft>
                          <a:spcPts val="0"/>
                        </a:spcAft>
                      </a:pPr>
                      <a:r>
                        <a:rPr lang="en-US" sz="1600" b="1" kern="100">
                          <a:solidFill>
                            <a:schemeClr val="accent2"/>
                          </a:solidFill>
                          <a:latin typeface="+mj-ea"/>
                          <a:ea typeface="+mj-ea"/>
                          <a:cs typeface="Times New Roman"/>
                        </a:rPr>
                        <a:t>2.</a:t>
                      </a:r>
                      <a:r>
                        <a:rPr lang="zh-CN" sz="1600" b="1" kern="100">
                          <a:solidFill>
                            <a:schemeClr val="accent2"/>
                          </a:solidFill>
                          <a:latin typeface="+mj-ea"/>
                          <a:ea typeface="+mj-ea"/>
                          <a:cs typeface="Times New Roman"/>
                        </a:rPr>
                        <a:t>建立对特殊状况学生的预警和关怀制度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0" dirty="0" smtClean="0">
                          <a:solidFill>
                            <a:schemeClr val="accent2"/>
                          </a:solidFill>
                          <a:latin typeface="+mj-ea"/>
                          <a:ea typeface="+mj-ea"/>
                          <a:cs typeface="Times New Roman"/>
                        </a:rPr>
                        <a:t>部分</a:t>
                      </a:r>
                      <a:r>
                        <a:rPr lang="zh-CN" sz="1600" b="1" kern="0" dirty="0">
                          <a:solidFill>
                            <a:schemeClr val="accent2"/>
                          </a:solidFill>
                          <a:latin typeface="+mj-ea"/>
                          <a:ea typeface="+mj-ea"/>
                          <a:cs typeface="Times New Roman"/>
                        </a:rPr>
                        <a:t>完成</a:t>
                      </a:r>
                      <a:endParaRPr lang="zh-CN" sz="16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368">
                <a:tc vMerge="1">
                  <a:txBody>
                    <a:bodyPr/>
                    <a:lstStyle/>
                    <a:p>
                      <a:endParaRPr lang="zh-CN"/>
                    </a:p>
                  </a:txBody>
                  <a:tcPr/>
                </a:tc>
                <a:tc>
                  <a:txBody>
                    <a:bodyPr/>
                    <a:lstStyle/>
                    <a:p>
                      <a:pPr algn="just">
                        <a:spcAft>
                          <a:spcPts val="0"/>
                        </a:spcAft>
                      </a:pPr>
                      <a:r>
                        <a:rPr lang="en-US" sz="1600" b="1" kern="100" dirty="0">
                          <a:solidFill>
                            <a:schemeClr val="accent2"/>
                          </a:solidFill>
                          <a:latin typeface="+mj-ea"/>
                          <a:ea typeface="+mj-ea"/>
                          <a:cs typeface="Times New Roman"/>
                        </a:rPr>
                        <a:t>3.</a:t>
                      </a:r>
                      <a:r>
                        <a:rPr lang="zh-CN" sz="1600" b="1" kern="100" dirty="0">
                          <a:solidFill>
                            <a:schemeClr val="accent2"/>
                          </a:solidFill>
                          <a:latin typeface="+mj-ea"/>
                          <a:ea typeface="+mj-ea"/>
                          <a:cs typeface="Times New Roman"/>
                        </a:rPr>
                        <a:t>在新校区设立“学生一站式服务中心”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0" dirty="0" smtClean="0">
                          <a:solidFill>
                            <a:schemeClr val="accent2"/>
                          </a:solidFill>
                          <a:latin typeface="+mj-ea"/>
                          <a:ea typeface="+mj-ea"/>
                          <a:cs typeface="Times New Roman"/>
                        </a:rPr>
                        <a:t>基本</a:t>
                      </a:r>
                      <a:r>
                        <a:rPr lang="zh-CN" sz="1600" b="1" kern="0" dirty="0">
                          <a:solidFill>
                            <a:schemeClr val="accent2"/>
                          </a:solidFill>
                          <a:latin typeface="+mj-ea"/>
                          <a:ea typeface="+mj-ea"/>
                          <a:cs typeface="Times New Roman"/>
                        </a:rPr>
                        <a:t>完成</a:t>
                      </a:r>
                      <a:endParaRPr lang="zh-CN" sz="16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20">
                <a:tc vMerge="1">
                  <a:txBody>
                    <a:bodyPr/>
                    <a:lstStyle/>
                    <a:p>
                      <a:pPr algn="just">
                        <a:spcAft>
                          <a:spcPts val="0"/>
                        </a:spcAft>
                      </a:pPr>
                      <a:endParaRPr lang="zh-CN" sz="1200" b="1" kern="100" dirty="0">
                        <a:latin typeface="Calibri"/>
                        <a:ea typeface="宋体"/>
                        <a:cs typeface="Times New Roman"/>
                      </a:endParaRPr>
                    </a:p>
                  </a:txBody>
                  <a:tcPr marL="68580" marR="68580" marT="0" marB="0" anchor="ctr">
                    <a:lnR w="12700" cap="flat" cmpd="sng" algn="ctr">
                      <a:solidFill>
                        <a:srgbClr val="000000"/>
                      </a:solidFill>
                      <a:prstDash val="solid"/>
                      <a:round/>
                      <a:headEnd type="none" w="med" len="med"/>
                      <a:tailEnd type="none" w="med" len="med"/>
                    </a:lnR>
                  </a:tcPr>
                </a:tc>
                <a:tc>
                  <a:txBody>
                    <a:bodyPr/>
                    <a:lstStyle/>
                    <a:p>
                      <a:pPr algn="just">
                        <a:spcAft>
                          <a:spcPts val="0"/>
                        </a:spcAft>
                      </a:pPr>
                      <a:r>
                        <a:rPr lang="en-US" sz="1600" b="1" kern="100" dirty="0">
                          <a:solidFill>
                            <a:schemeClr val="accent2"/>
                          </a:solidFill>
                          <a:latin typeface="+mj-ea"/>
                          <a:ea typeface="+mj-ea"/>
                          <a:cs typeface="Times New Roman"/>
                        </a:rPr>
                        <a:t>4.</a:t>
                      </a:r>
                      <a:r>
                        <a:rPr lang="zh-CN" sz="1600" b="1" kern="100" dirty="0">
                          <a:solidFill>
                            <a:schemeClr val="accent2"/>
                          </a:solidFill>
                          <a:latin typeface="+mj-ea"/>
                          <a:ea typeface="+mj-ea"/>
                          <a:cs typeface="Times New Roman"/>
                        </a:rPr>
                        <a:t>完善四年全覆盖的职业生涯指导制度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600" b="1" kern="100" dirty="0" smtClean="0">
                          <a:solidFill>
                            <a:schemeClr val="accent2"/>
                          </a:solidFill>
                          <a:latin typeface="+mj-ea"/>
                          <a:ea typeface="+mj-ea"/>
                          <a:cs typeface="Times New Roman"/>
                        </a:rPr>
                        <a:t>部分</a:t>
                      </a:r>
                      <a:r>
                        <a:rPr lang="zh-CN" sz="1600" b="1" kern="100" dirty="0" smtClean="0">
                          <a:solidFill>
                            <a:schemeClr val="accent2"/>
                          </a:solidFill>
                          <a:latin typeface="+mj-ea"/>
                          <a:ea typeface="+mj-ea"/>
                          <a:cs typeface="Times New Roman"/>
                        </a:rPr>
                        <a:t>完成</a:t>
                      </a:r>
                      <a:endParaRPr lang="zh-CN" sz="16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b="1" kern="100" dirty="0">
                        <a:solidFill>
                          <a:schemeClr val="tx1"/>
                        </a:solidFill>
                        <a:latin typeface="Calibri"/>
                        <a:ea typeface="楷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None/>
            </a:pPr>
            <a:r>
              <a:rPr lang="en-US" altLang="zh-CN" sz="2400" b="1" dirty="0" smtClean="0">
                <a:effectLst>
                  <a:outerShdw blurRad="38100" dist="38100" dir="2700000" algn="tl">
                    <a:srgbClr val="000000">
                      <a:alpha val="43137"/>
                    </a:srgbClr>
                  </a:outerShdw>
                </a:effectLst>
              </a:rPr>
              <a:t>         </a:t>
            </a:r>
            <a:r>
              <a:rPr lang="zh-CN" altLang="zh-CN" sz="2400" b="1" dirty="0" smtClean="0">
                <a:solidFill>
                  <a:srgbClr val="000000"/>
                </a:solidFill>
                <a:effectLst>
                  <a:outerShdw blurRad="38100" dist="38100" dir="2700000" algn="tl">
                    <a:srgbClr val="000000">
                      <a:alpha val="43137"/>
                    </a:srgbClr>
                  </a:outerShdw>
                </a:effectLst>
              </a:rPr>
              <a:t>十三五是我校全面转型发展和加快内涵建设的关键期。</a:t>
            </a:r>
            <a:r>
              <a:rPr lang="en-US" altLang="zh-CN" sz="2400" b="1" dirty="0" smtClean="0">
                <a:solidFill>
                  <a:srgbClr val="000000"/>
                </a:solidFill>
                <a:effectLst>
                  <a:outerShdw blurRad="38100" dist="38100" dir="2700000" algn="tl">
                    <a:srgbClr val="000000">
                      <a:alpha val="43137"/>
                    </a:srgbClr>
                  </a:outerShdw>
                </a:effectLst>
              </a:rPr>
              <a:t>2016</a:t>
            </a:r>
            <a:r>
              <a:rPr lang="zh-CN" altLang="zh-CN" sz="2400" b="1" dirty="0" smtClean="0">
                <a:solidFill>
                  <a:srgbClr val="000000"/>
                </a:solidFill>
                <a:effectLst>
                  <a:outerShdw blurRad="38100" dist="38100" dir="2700000" algn="tl">
                    <a:srgbClr val="000000">
                      <a:alpha val="43137"/>
                    </a:srgbClr>
                  </a:outerShdw>
                </a:effectLst>
              </a:rPr>
              <a:t>年是“十三五”的开局年，也是我校搬迁后全面启动新校区建设的第一年，新环境带来新机遇。《关于引导部分地方普通本科高校向应用型转变的指导意见（</a:t>
            </a:r>
            <a:r>
              <a:rPr lang="en-US" altLang="zh-CN" sz="2400" b="1" dirty="0" smtClean="0">
                <a:solidFill>
                  <a:srgbClr val="000000"/>
                </a:solidFill>
                <a:effectLst>
                  <a:outerShdw blurRad="38100" dist="38100" dir="2700000" algn="tl">
                    <a:srgbClr val="000000">
                      <a:alpha val="43137"/>
                    </a:srgbClr>
                  </a:outerShdw>
                </a:effectLst>
              </a:rPr>
              <a:t>2015</a:t>
            </a:r>
            <a:r>
              <a:rPr lang="zh-CN" altLang="zh-CN" sz="2400" b="1" dirty="0" smtClean="0">
                <a:solidFill>
                  <a:srgbClr val="000000"/>
                </a:solidFill>
                <a:effectLst>
                  <a:outerShdw blurRad="38100" dist="38100" dir="2700000" algn="tl">
                    <a:srgbClr val="000000">
                      <a:alpha val="43137"/>
                    </a:srgbClr>
                  </a:outerShdw>
                </a:effectLst>
              </a:rPr>
              <a:t>年）》、《上海市教育综合改革方法（</a:t>
            </a:r>
            <a:r>
              <a:rPr lang="en-US" altLang="zh-CN" sz="2400" b="1" dirty="0" smtClean="0">
                <a:solidFill>
                  <a:srgbClr val="000000"/>
                </a:solidFill>
                <a:effectLst>
                  <a:outerShdw blurRad="38100" dist="38100" dir="2700000" algn="tl">
                    <a:srgbClr val="000000">
                      <a:alpha val="43137"/>
                    </a:srgbClr>
                  </a:outerShdw>
                </a:effectLst>
              </a:rPr>
              <a:t>2014-2020</a:t>
            </a:r>
            <a:r>
              <a:rPr lang="zh-CN" altLang="zh-CN" sz="2400" b="1" dirty="0" smtClean="0">
                <a:solidFill>
                  <a:srgbClr val="000000"/>
                </a:solidFill>
                <a:effectLst>
                  <a:outerShdw blurRad="38100" dist="38100" dir="2700000" algn="tl">
                    <a:srgbClr val="000000">
                      <a:alpha val="43137"/>
                    </a:srgbClr>
                  </a:outerShdw>
                </a:effectLst>
              </a:rPr>
              <a:t>年）》、《上海高等教育布局结构与发展规划（</a:t>
            </a:r>
            <a:r>
              <a:rPr lang="en-US" altLang="zh-CN" sz="2400" b="1" dirty="0" smtClean="0">
                <a:solidFill>
                  <a:srgbClr val="000000"/>
                </a:solidFill>
                <a:effectLst>
                  <a:outerShdw blurRad="38100" dist="38100" dir="2700000" algn="tl">
                    <a:srgbClr val="000000">
                      <a:alpha val="43137"/>
                    </a:srgbClr>
                  </a:outerShdw>
                </a:effectLst>
              </a:rPr>
              <a:t>2015-2020</a:t>
            </a:r>
            <a:r>
              <a:rPr lang="zh-CN" altLang="zh-CN" sz="2400" b="1" dirty="0" smtClean="0">
                <a:solidFill>
                  <a:srgbClr val="000000"/>
                </a:solidFill>
                <a:effectLst>
                  <a:outerShdw blurRad="38100" dist="38100" dir="2700000" algn="tl">
                    <a:srgbClr val="000000">
                      <a:alpha val="43137"/>
                    </a:srgbClr>
                  </a:outerShdw>
                </a:effectLst>
              </a:rPr>
              <a:t>年）》等文件进一步明晰了我校发展定位与改革目标。“卓越建桥计划”是我校内涵</a:t>
            </a:r>
            <a:r>
              <a:rPr lang="zh-CN" altLang="en-US" sz="2400" b="1" dirty="0" smtClean="0">
                <a:solidFill>
                  <a:srgbClr val="000000"/>
                </a:solidFill>
                <a:effectLst>
                  <a:outerShdw blurRad="38100" dist="38100" dir="2700000" algn="tl">
                    <a:srgbClr val="000000">
                      <a:alpha val="43137"/>
                    </a:srgbClr>
                  </a:outerShdw>
                </a:effectLst>
              </a:rPr>
              <a:t>式发展</a:t>
            </a:r>
            <a:r>
              <a:rPr lang="zh-CN" altLang="zh-CN" sz="2400" b="1" dirty="0" smtClean="0">
                <a:solidFill>
                  <a:srgbClr val="000000"/>
                </a:solidFill>
                <a:effectLst>
                  <a:outerShdw blurRad="38100" dist="38100" dir="2700000" algn="tl">
                    <a:srgbClr val="000000">
                      <a:alpha val="43137"/>
                    </a:srgbClr>
                  </a:outerShdw>
                </a:effectLst>
              </a:rPr>
              <a:t>和综合改革的主要抓手</a:t>
            </a:r>
            <a:r>
              <a:rPr lang="zh-CN" altLang="en-US" sz="2400" b="1" dirty="0" smtClean="0">
                <a:solidFill>
                  <a:srgbClr val="000000"/>
                </a:solidFill>
                <a:effectLst>
                  <a:outerShdw blurRad="38100" dist="38100" dir="2700000" algn="tl">
                    <a:srgbClr val="000000">
                      <a:alpha val="43137"/>
                    </a:srgbClr>
                  </a:outerShdw>
                </a:effectLst>
              </a:rPr>
              <a:t>。</a:t>
            </a:r>
            <a:endParaRPr lang="zh-CN" altLang="en-US" sz="2400" b="1" dirty="0">
              <a:solidFill>
                <a:srgbClr val="0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11560" y="195486"/>
          <a:ext cx="7929620" cy="4826000"/>
        </p:xfrm>
        <a:graphic>
          <a:graphicData uri="http://schemas.openxmlformats.org/drawingml/2006/table">
            <a:tbl>
              <a:tblPr/>
              <a:tblGrid>
                <a:gridCol w="720080"/>
                <a:gridCol w="2808312"/>
                <a:gridCol w="1008112"/>
                <a:gridCol w="3393116"/>
              </a:tblGrid>
              <a:tr h="199607">
                <a:tc>
                  <a:txBody>
                    <a:bodyPr/>
                    <a:lstStyle/>
                    <a:p>
                      <a:pPr algn="ctr">
                        <a:lnSpc>
                          <a:spcPts val="2000"/>
                        </a:lnSpc>
                        <a:spcAft>
                          <a:spcPts val="0"/>
                        </a:spcAft>
                      </a:pPr>
                      <a:r>
                        <a:rPr lang="zh-CN" altLang="en-US" sz="1600" b="1" kern="100" dirty="0" smtClean="0">
                          <a:solidFill>
                            <a:schemeClr val="accent2"/>
                          </a:solidFill>
                          <a:latin typeface="+mj-ea"/>
                          <a:ea typeface="+mj-ea"/>
                          <a:cs typeface="Times New Roman"/>
                        </a:rPr>
                        <a:t>分项计划名称</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altLang="en-US" sz="1600" b="1" kern="100" dirty="0" smtClean="0">
                          <a:solidFill>
                            <a:schemeClr val="accent2"/>
                          </a:solidFill>
                          <a:latin typeface="+mj-ea"/>
                          <a:ea typeface="+mj-ea"/>
                          <a:cs typeface="Times New Roman"/>
                        </a:rPr>
                        <a:t>具体项目</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altLang="en-US" sz="1600" b="1" kern="100" dirty="0" smtClean="0">
                          <a:solidFill>
                            <a:schemeClr val="accent2"/>
                          </a:solidFill>
                          <a:latin typeface="+mj-ea"/>
                          <a:ea typeface="+mj-ea"/>
                          <a:cs typeface="Times New Roman"/>
                        </a:rPr>
                        <a:t>进展描述</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altLang="en-US" sz="1600" b="1" kern="100" dirty="0" smtClean="0">
                          <a:solidFill>
                            <a:schemeClr val="accent2"/>
                          </a:solidFill>
                          <a:latin typeface="+mj-ea"/>
                          <a:ea typeface="+mj-ea"/>
                          <a:cs typeface="Times New Roman"/>
                        </a:rPr>
                        <a:t>主要绩效</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rowSpan="4">
                  <a:txBody>
                    <a:bodyPr/>
                    <a:lstStyle/>
                    <a:p>
                      <a:pPr algn="just">
                        <a:lnSpc>
                          <a:spcPts val="2000"/>
                        </a:lnSpc>
                        <a:spcAft>
                          <a:spcPts val="0"/>
                        </a:spcAft>
                      </a:pPr>
                      <a:r>
                        <a:rPr lang="en-US" sz="1600" b="1" kern="100" dirty="0">
                          <a:solidFill>
                            <a:schemeClr val="accent2"/>
                          </a:solidFill>
                          <a:latin typeface="+mj-ea"/>
                          <a:ea typeface="+mj-ea"/>
                          <a:cs typeface="Times New Roman"/>
                        </a:rPr>
                        <a:t>D-1 </a:t>
                      </a:r>
                      <a:r>
                        <a:rPr lang="zh-CN" sz="1600" b="1" kern="100" dirty="0">
                          <a:solidFill>
                            <a:schemeClr val="accent2"/>
                          </a:solidFill>
                          <a:latin typeface="+mj-ea"/>
                          <a:ea typeface="+mj-ea"/>
                          <a:cs typeface="Times New Roman"/>
                        </a:rPr>
                        <a:t>提升管理效率</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600" b="1" kern="0" dirty="0">
                          <a:solidFill>
                            <a:schemeClr val="accent2"/>
                          </a:solidFill>
                          <a:latin typeface="+mj-ea"/>
                          <a:ea typeface="+mj-ea"/>
                          <a:cs typeface="Times New Roman"/>
                        </a:rPr>
                        <a:t>1.</a:t>
                      </a:r>
                      <a:r>
                        <a:rPr lang="zh-CN" sz="1600" b="1" kern="0" dirty="0">
                          <a:solidFill>
                            <a:schemeClr val="accent2"/>
                          </a:solidFill>
                          <a:latin typeface="+mj-ea"/>
                          <a:ea typeface="+mj-ea"/>
                          <a:cs typeface="Times New Roman"/>
                        </a:rPr>
                        <a:t>深化两级管理</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1" kern="100" dirty="0" smtClean="0">
                          <a:solidFill>
                            <a:schemeClr val="accent2"/>
                          </a:solidFill>
                          <a:latin typeface="+mj-ea"/>
                          <a:ea typeface="+mj-ea"/>
                          <a:cs typeface="Times New Roman"/>
                        </a:rPr>
                        <a:t>未完</a:t>
                      </a:r>
                      <a:r>
                        <a:rPr lang="zh-CN" sz="1600" b="1" kern="100" dirty="0">
                          <a:solidFill>
                            <a:schemeClr val="accent2"/>
                          </a:solidFill>
                          <a:latin typeface="+mj-ea"/>
                          <a:ea typeface="+mj-ea"/>
                          <a:cs typeface="Times New Roman"/>
                        </a:rPr>
                        <a:t>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lnSpc>
                          <a:spcPts val="2000"/>
                        </a:lnSpc>
                        <a:spcAft>
                          <a:spcPts val="0"/>
                        </a:spcAft>
                      </a:pPr>
                      <a:r>
                        <a:rPr lang="en-US" altLang="zh-CN" sz="1600" b="1" kern="0" dirty="0" smtClean="0">
                          <a:solidFill>
                            <a:schemeClr val="accent2"/>
                          </a:solidFill>
                          <a:latin typeface="+mj-ea"/>
                          <a:ea typeface="+mj-ea"/>
                          <a:cs typeface="Times New Roman"/>
                        </a:rPr>
                        <a:t> </a:t>
                      </a:r>
                      <a:r>
                        <a:rPr lang="en-US" altLang="zh-CN" sz="1600" b="1" kern="1200" dirty="0" smtClean="0">
                          <a:solidFill>
                            <a:schemeClr val="accent2"/>
                          </a:solidFill>
                          <a:latin typeface="+mj-ea"/>
                          <a:ea typeface="+mj-ea"/>
                          <a:cs typeface="+mn-cs"/>
                        </a:rPr>
                        <a:t>2015</a:t>
                      </a:r>
                      <a:r>
                        <a:rPr lang="zh-CN" altLang="zh-CN" sz="1600" b="1" kern="1200" dirty="0" smtClean="0">
                          <a:solidFill>
                            <a:schemeClr val="accent2"/>
                          </a:solidFill>
                          <a:latin typeface="+mj-ea"/>
                          <a:ea typeface="+mj-ea"/>
                          <a:cs typeface="+mn-cs"/>
                        </a:rPr>
                        <a:t>年在汇总各部门</a:t>
                      </a:r>
                      <a:r>
                        <a:rPr lang="en-US" altLang="zh-CN" sz="1600" b="1" kern="1200" dirty="0" smtClean="0">
                          <a:solidFill>
                            <a:schemeClr val="accent2"/>
                          </a:solidFill>
                          <a:latin typeface="+mj-ea"/>
                          <a:ea typeface="+mj-ea"/>
                          <a:cs typeface="+mn-cs"/>
                        </a:rPr>
                        <a:t>KPI</a:t>
                      </a:r>
                      <a:r>
                        <a:rPr lang="zh-CN" altLang="zh-CN" sz="1600" b="1" kern="1200" dirty="0" smtClean="0">
                          <a:solidFill>
                            <a:schemeClr val="accent2"/>
                          </a:solidFill>
                          <a:latin typeface="+mj-ea"/>
                          <a:ea typeface="+mj-ea"/>
                          <a:cs typeface="+mn-cs"/>
                        </a:rPr>
                        <a:t>指标和研讨基础上，形成</a:t>
                      </a:r>
                      <a:r>
                        <a:rPr lang="en-US" altLang="zh-CN" sz="1600" b="1" kern="1200" dirty="0" smtClean="0">
                          <a:solidFill>
                            <a:schemeClr val="accent2"/>
                          </a:solidFill>
                          <a:latin typeface="+mj-ea"/>
                          <a:ea typeface="+mj-ea"/>
                          <a:cs typeface="+mn-cs"/>
                        </a:rPr>
                        <a:t>KPI</a:t>
                      </a:r>
                      <a:r>
                        <a:rPr lang="zh-CN" altLang="zh-CN" sz="1600" b="1" kern="1200" dirty="0" smtClean="0">
                          <a:solidFill>
                            <a:schemeClr val="accent2"/>
                          </a:solidFill>
                          <a:latin typeface="+mj-ea"/>
                          <a:ea typeface="+mj-ea"/>
                          <a:cs typeface="+mn-cs"/>
                        </a:rPr>
                        <a:t>第一稿，已经完成</a:t>
                      </a:r>
                      <a:r>
                        <a:rPr lang="en-US" altLang="zh-CN" sz="1600" b="1" kern="1200" dirty="0" smtClean="0">
                          <a:solidFill>
                            <a:schemeClr val="accent2"/>
                          </a:solidFill>
                          <a:latin typeface="+mj-ea"/>
                          <a:ea typeface="+mj-ea"/>
                          <a:cs typeface="+mn-cs"/>
                        </a:rPr>
                        <a:t>SOP</a:t>
                      </a:r>
                      <a:r>
                        <a:rPr lang="zh-CN" altLang="zh-CN" sz="1600" b="1" kern="1200" dirty="0" smtClean="0">
                          <a:solidFill>
                            <a:schemeClr val="accent2"/>
                          </a:solidFill>
                          <a:latin typeface="+mj-ea"/>
                          <a:ea typeface="+mj-ea"/>
                          <a:cs typeface="+mn-cs"/>
                        </a:rPr>
                        <a:t>培训和办事指南模板改进和《岗位说明书》模板，已完成全校规章制度数量的统计，并新增修订一批规章制度。</a:t>
                      </a:r>
                      <a:r>
                        <a:rPr lang="en-US" altLang="zh-CN" sz="1600" b="1" kern="1200" dirty="0" smtClean="0">
                          <a:solidFill>
                            <a:schemeClr val="accent2"/>
                          </a:solidFill>
                          <a:latin typeface="+mj-ea"/>
                          <a:ea typeface="+mj-ea"/>
                          <a:cs typeface="+mn-cs"/>
                        </a:rPr>
                        <a:t>2016</a:t>
                      </a:r>
                      <a:r>
                        <a:rPr lang="zh-CN" altLang="zh-CN" sz="1600" b="1" kern="1200" dirty="0" smtClean="0">
                          <a:solidFill>
                            <a:schemeClr val="accent2"/>
                          </a:solidFill>
                          <a:latin typeface="+mj-ea"/>
                          <a:ea typeface="+mj-ea"/>
                          <a:cs typeface="+mn-cs"/>
                        </a:rPr>
                        <a:t>年以上各项工作还要持续推进。</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2000"/>
                        </a:lnSpc>
                        <a:spcAft>
                          <a:spcPts val="0"/>
                        </a:spcAft>
                      </a:pPr>
                      <a:r>
                        <a:rPr lang="en-US" sz="1600" b="1" kern="0" dirty="0">
                          <a:solidFill>
                            <a:schemeClr val="accent2"/>
                          </a:solidFill>
                          <a:latin typeface="+mj-ea"/>
                          <a:ea typeface="+mj-ea"/>
                          <a:cs typeface="Times New Roman"/>
                        </a:rPr>
                        <a:t>2.</a:t>
                      </a:r>
                      <a:r>
                        <a:rPr lang="zh-CN" sz="1600" b="1" kern="0" dirty="0">
                          <a:solidFill>
                            <a:schemeClr val="accent2"/>
                          </a:solidFill>
                          <a:latin typeface="+mj-ea"/>
                          <a:ea typeface="+mj-ea"/>
                          <a:cs typeface="Times New Roman"/>
                        </a:rPr>
                        <a:t>推进</a:t>
                      </a:r>
                      <a:r>
                        <a:rPr lang="en-US" sz="1600" b="1" kern="0" dirty="0">
                          <a:solidFill>
                            <a:schemeClr val="accent2"/>
                          </a:solidFill>
                          <a:latin typeface="+mj-ea"/>
                          <a:ea typeface="+mj-ea"/>
                          <a:cs typeface="Times New Roman"/>
                        </a:rPr>
                        <a:t>SOP</a:t>
                      </a:r>
                      <a:r>
                        <a:rPr lang="zh-CN" sz="1600" b="1" kern="0" dirty="0">
                          <a:solidFill>
                            <a:schemeClr val="accent2"/>
                          </a:solidFill>
                          <a:latin typeface="+mj-ea"/>
                          <a:ea typeface="+mj-ea"/>
                          <a:cs typeface="Times New Roman"/>
                        </a:rPr>
                        <a:t>建设</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ts val="1200"/>
                        </a:lnSpc>
                        <a:spcAft>
                          <a:spcPts val="0"/>
                        </a:spcAft>
                      </a:pPr>
                      <a:endParaRPr lang="zh-CN" sz="1200"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723">
                <a:tc vMerge="1">
                  <a:txBody>
                    <a:bodyPr/>
                    <a:lstStyle/>
                    <a:p>
                      <a:endParaRPr lang="zh-CN" altLang="en-US"/>
                    </a:p>
                  </a:txBody>
                  <a:tcPr/>
                </a:tc>
                <a:tc>
                  <a:txBody>
                    <a:bodyPr/>
                    <a:lstStyle/>
                    <a:p>
                      <a:pPr algn="just">
                        <a:lnSpc>
                          <a:spcPts val="2000"/>
                        </a:lnSpc>
                        <a:spcAft>
                          <a:spcPts val="0"/>
                        </a:spcAft>
                      </a:pPr>
                      <a:r>
                        <a:rPr lang="en-US" sz="1600" b="1" kern="0" dirty="0">
                          <a:solidFill>
                            <a:schemeClr val="accent2"/>
                          </a:solidFill>
                          <a:latin typeface="+mj-ea"/>
                          <a:ea typeface="+mj-ea"/>
                          <a:cs typeface="Times New Roman"/>
                        </a:rPr>
                        <a:t>3.</a:t>
                      </a:r>
                      <a:r>
                        <a:rPr lang="zh-CN" sz="1600" b="1" kern="0" dirty="0">
                          <a:solidFill>
                            <a:schemeClr val="accent2"/>
                          </a:solidFill>
                          <a:latin typeface="+mj-ea"/>
                          <a:ea typeface="+mj-ea"/>
                          <a:cs typeface="Times New Roman"/>
                        </a:rPr>
                        <a:t>加强内部制度体系建设</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1" kern="0" dirty="0" smtClean="0">
                          <a:solidFill>
                            <a:schemeClr val="accent2"/>
                          </a:solidFill>
                          <a:latin typeface="+mj-ea"/>
                          <a:ea typeface="+mj-ea"/>
                          <a:cs typeface="Times New Roman"/>
                        </a:rPr>
                        <a:t>基本</a:t>
                      </a:r>
                      <a:r>
                        <a:rPr lang="zh-CN" sz="1600" b="1" kern="0" dirty="0">
                          <a:solidFill>
                            <a:schemeClr val="accent2"/>
                          </a:solidFill>
                          <a:latin typeface="+mj-ea"/>
                          <a:ea typeface="+mj-ea"/>
                          <a:cs typeface="Times New Roman"/>
                        </a:rPr>
                        <a:t>完成</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723">
                <a:tc vMerge="1">
                  <a:txBody>
                    <a:bodyPr/>
                    <a:lstStyle/>
                    <a:p>
                      <a:endParaRPr lang="zh-CN" altLang="en-US"/>
                    </a:p>
                  </a:txBody>
                  <a:tcPr/>
                </a:tc>
                <a:tc>
                  <a:txBody>
                    <a:bodyPr/>
                    <a:lstStyle/>
                    <a:p>
                      <a:pPr algn="just">
                        <a:lnSpc>
                          <a:spcPts val="2000"/>
                        </a:lnSpc>
                        <a:spcAft>
                          <a:spcPts val="0"/>
                        </a:spcAft>
                      </a:pPr>
                      <a:r>
                        <a:rPr lang="en-US" sz="1600" b="1" kern="0" dirty="0">
                          <a:solidFill>
                            <a:schemeClr val="accent2"/>
                          </a:solidFill>
                          <a:latin typeface="+mj-ea"/>
                          <a:ea typeface="+mj-ea"/>
                          <a:cs typeface="Times New Roman"/>
                        </a:rPr>
                        <a:t>4.</a:t>
                      </a:r>
                      <a:r>
                        <a:rPr lang="zh-CN" sz="1600" b="1" kern="0" dirty="0">
                          <a:solidFill>
                            <a:schemeClr val="accent2"/>
                          </a:solidFill>
                          <a:latin typeface="+mj-ea"/>
                          <a:ea typeface="+mj-ea"/>
                          <a:cs typeface="Times New Roman"/>
                        </a:rPr>
                        <a:t>推动定岗定编工作</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1" kern="100" dirty="0" smtClean="0">
                          <a:solidFill>
                            <a:schemeClr val="accent2"/>
                          </a:solidFill>
                          <a:latin typeface="+mj-ea"/>
                          <a:ea typeface="+mj-ea"/>
                          <a:cs typeface="Times New Roman"/>
                        </a:rPr>
                        <a:t>未完</a:t>
                      </a:r>
                      <a:r>
                        <a:rPr lang="zh-CN" sz="1600" b="1" kern="100" dirty="0">
                          <a:solidFill>
                            <a:schemeClr val="accent2"/>
                          </a:solidFill>
                          <a:latin typeface="+mj-ea"/>
                          <a:ea typeface="+mj-ea"/>
                          <a:cs typeface="Times New Roman"/>
                        </a:rPr>
                        <a:t>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zh-CN" sz="1200"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rowSpan="7">
                  <a:txBody>
                    <a:bodyPr/>
                    <a:lstStyle/>
                    <a:p>
                      <a:pPr algn="just">
                        <a:lnSpc>
                          <a:spcPts val="2000"/>
                        </a:lnSpc>
                        <a:spcAft>
                          <a:spcPts val="0"/>
                        </a:spcAft>
                      </a:pPr>
                      <a:r>
                        <a:rPr lang="en-US" sz="1600" b="1" kern="100" dirty="0">
                          <a:solidFill>
                            <a:schemeClr val="accent2"/>
                          </a:solidFill>
                          <a:latin typeface="+mj-ea"/>
                          <a:ea typeface="+mj-ea"/>
                          <a:cs typeface="Times New Roman"/>
                        </a:rPr>
                        <a:t>D-2 </a:t>
                      </a:r>
                      <a:r>
                        <a:rPr lang="zh-CN" sz="1600" b="1" kern="100" dirty="0">
                          <a:solidFill>
                            <a:schemeClr val="accent2"/>
                          </a:solidFill>
                          <a:latin typeface="+mj-ea"/>
                          <a:ea typeface="+mj-ea"/>
                          <a:cs typeface="Times New Roman"/>
                        </a:rPr>
                        <a:t>建设智慧校园</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600" b="1" kern="0" dirty="0">
                          <a:solidFill>
                            <a:schemeClr val="accent2"/>
                          </a:solidFill>
                          <a:latin typeface="+mj-ea"/>
                          <a:ea typeface="+mj-ea"/>
                          <a:cs typeface="Times New Roman"/>
                        </a:rPr>
                        <a:t>1.</a:t>
                      </a:r>
                      <a:r>
                        <a:rPr lang="zh-CN" sz="1600" b="1" kern="0" dirty="0">
                          <a:solidFill>
                            <a:schemeClr val="accent2"/>
                          </a:solidFill>
                          <a:latin typeface="+mj-ea"/>
                          <a:ea typeface="+mj-ea"/>
                          <a:cs typeface="Times New Roman"/>
                        </a:rPr>
                        <a:t>探索智慧校园运行机制</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just">
                        <a:lnSpc>
                          <a:spcPts val="2000"/>
                        </a:lnSpc>
                        <a:spcAft>
                          <a:spcPts val="0"/>
                        </a:spcAft>
                      </a:pPr>
                      <a:r>
                        <a:rPr lang="zh-CN" altLang="zh-CN" sz="1600" b="1" kern="1200" dirty="0" smtClean="0">
                          <a:solidFill>
                            <a:schemeClr val="accent2"/>
                          </a:solidFill>
                          <a:latin typeface="+mj-ea"/>
                          <a:ea typeface="+mj-ea"/>
                          <a:cs typeface="+mn-cs"/>
                        </a:rPr>
                        <a:t>构建了智慧校园运行机制，明确信息化建设的职能部门、负责人，发布了《上海建桥学院信息系统建设暂行管理办法》，制订了《上海建桥学院信息化项目建设管理流程》。并完成了“建桥人学习档”系统建设和校内支付平台、薪资平台建设；完成信息化十三五规划初稿和学工系统、教务系统、人事系统的数据梳理。</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2000"/>
                        </a:lnSpc>
                        <a:spcAft>
                          <a:spcPts val="0"/>
                        </a:spcAft>
                      </a:pPr>
                      <a:r>
                        <a:rPr lang="en-US" sz="1600" b="1" kern="0" dirty="0">
                          <a:solidFill>
                            <a:schemeClr val="accent2"/>
                          </a:solidFill>
                          <a:latin typeface="+mj-ea"/>
                          <a:ea typeface="+mj-ea"/>
                          <a:cs typeface="Times New Roman"/>
                        </a:rPr>
                        <a:t>2.</a:t>
                      </a:r>
                      <a:r>
                        <a:rPr lang="zh-CN" sz="1600" b="1" kern="0" dirty="0">
                          <a:solidFill>
                            <a:schemeClr val="accent2"/>
                          </a:solidFill>
                          <a:latin typeface="+mj-ea"/>
                          <a:ea typeface="+mj-ea"/>
                          <a:cs typeface="Times New Roman"/>
                        </a:rPr>
                        <a:t>制订智慧校园建设规划</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1" kern="0" dirty="0" smtClean="0">
                          <a:solidFill>
                            <a:schemeClr val="accent2"/>
                          </a:solidFill>
                          <a:latin typeface="+mj-ea"/>
                          <a:ea typeface="+mj-ea"/>
                          <a:cs typeface="Times New Roman"/>
                        </a:rPr>
                        <a:t>部分</a:t>
                      </a:r>
                      <a:r>
                        <a:rPr lang="zh-CN" sz="1600" b="1" kern="0" dirty="0">
                          <a:solidFill>
                            <a:schemeClr val="accent2"/>
                          </a:solidFill>
                          <a:latin typeface="+mj-ea"/>
                          <a:ea typeface="+mj-ea"/>
                          <a:cs typeface="Times New Roman"/>
                        </a:rPr>
                        <a:t>完成</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ts val="1200"/>
                        </a:lnSpc>
                        <a:spcAft>
                          <a:spcPts val="0"/>
                        </a:spcAft>
                      </a:pPr>
                      <a:endParaRPr lang="zh-CN" sz="1200"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180">
                <a:tc vMerge="1">
                  <a:txBody>
                    <a:bodyPr/>
                    <a:lstStyle/>
                    <a:p>
                      <a:endParaRPr lang="zh-CN" altLang="en-US"/>
                    </a:p>
                  </a:txBody>
                  <a:tcPr/>
                </a:tc>
                <a:tc>
                  <a:txBody>
                    <a:bodyPr/>
                    <a:lstStyle/>
                    <a:p>
                      <a:pPr algn="just">
                        <a:lnSpc>
                          <a:spcPts val="2000"/>
                        </a:lnSpc>
                        <a:spcAft>
                          <a:spcPts val="0"/>
                        </a:spcAft>
                      </a:pPr>
                      <a:r>
                        <a:rPr lang="en-US" sz="1600" b="1" kern="0" dirty="0">
                          <a:solidFill>
                            <a:schemeClr val="accent2"/>
                          </a:solidFill>
                          <a:latin typeface="+mj-ea"/>
                          <a:ea typeface="+mj-ea"/>
                          <a:cs typeface="Times New Roman"/>
                        </a:rPr>
                        <a:t>3.</a:t>
                      </a:r>
                      <a:r>
                        <a:rPr lang="zh-CN" sz="1600" b="1" kern="0" dirty="0">
                          <a:solidFill>
                            <a:schemeClr val="accent2"/>
                          </a:solidFill>
                          <a:latin typeface="+mj-ea"/>
                          <a:ea typeface="+mj-ea"/>
                          <a:cs typeface="Times New Roman"/>
                        </a:rPr>
                        <a:t>完成“建桥人学习档”系统建设</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ts val="1200"/>
                        </a:lnSpc>
                        <a:spcAft>
                          <a:spcPts val="0"/>
                        </a:spcAft>
                      </a:pPr>
                      <a:endParaRPr lang="zh-CN" sz="1200"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2000"/>
                        </a:lnSpc>
                        <a:spcAft>
                          <a:spcPts val="0"/>
                        </a:spcAft>
                      </a:pPr>
                      <a:r>
                        <a:rPr lang="en-US" sz="1600" b="1" kern="0" dirty="0">
                          <a:solidFill>
                            <a:schemeClr val="accent2"/>
                          </a:solidFill>
                          <a:latin typeface="+mj-ea"/>
                          <a:ea typeface="+mj-ea"/>
                          <a:cs typeface="Times New Roman"/>
                        </a:rPr>
                        <a:t>4.</a:t>
                      </a:r>
                      <a:r>
                        <a:rPr lang="zh-CN" sz="1600" b="1" kern="0" dirty="0">
                          <a:solidFill>
                            <a:schemeClr val="accent2"/>
                          </a:solidFill>
                          <a:latin typeface="+mj-ea"/>
                          <a:ea typeface="+mj-ea"/>
                          <a:cs typeface="Times New Roman"/>
                        </a:rPr>
                        <a:t>校内教学状态数据库、评估资料库建设</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1" kern="0" dirty="0" smtClean="0">
                          <a:solidFill>
                            <a:schemeClr val="accent2"/>
                          </a:solidFill>
                          <a:latin typeface="+mj-ea"/>
                          <a:ea typeface="+mj-ea"/>
                          <a:cs typeface="Times New Roman"/>
                        </a:rPr>
                        <a:t>部分</a:t>
                      </a:r>
                      <a:r>
                        <a:rPr lang="zh-CN" sz="1600" b="1" kern="0" dirty="0">
                          <a:solidFill>
                            <a:schemeClr val="accent2"/>
                          </a:solidFill>
                          <a:latin typeface="+mj-ea"/>
                          <a:ea typeface="+mj-ea"/>
                          <a:cs typeface="Times New Roman"/>
                        </a:rPr>
                        <a:t>完成</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ts val="1200"/>
                        </a:lnSpc>
                        <a:spcAft>
                          <a:spcPts val="0"/>
                        </a:spcAft>
                      </a:pPr>
                      <a:endParaRPr lang="zh-CN" sz="1200"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2000"/>
                        </a:lnSpc>
                        <a:spcAft>
                          <a:spcPts val="0"/>
                        </a:spcAft>
                      </a:pPr>
                      <a:r>
                        <a:rPr lang="en-US" sz="1600" b="1" kern="0" dirty="0">
                          <a:solidFill>
                            <a:schemeClr val="accent2"/>
                          </a:solidFill>
                          <a:latin typeface="+mj-ea"/>
                          <a:ea typeface="+mj-ea"/>
                          <a:cs typeface="Times New Roman"/>
                        </a:rPr>
                        <a:t>5.</a:t>
                      </a:r>
                      <a:r>
                        <a:rPr lang="zh-CN" sz="1600" b="1" kern="0" dirty="0">
                          <a:solidFill>
                            <a:schemeClr val="accent2"/>
                          </a:solidFill>
                          <a:latin typeface="+mj-ea"/>
                          <a:ea typeface="+mj-ea"/>
                          <a:cs typeface="Times New Roman"/>
                        </a:rPr>
                        <a:t>教师综合评价系统建设</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1" kern="100" dirty="0" smtClean="0">
                          <a:solidFill>
                            <a:schemeClr val="accent2"/>
                          </a:solidFill>
                          <a:latin typeface="+mj-ea"/>
                          <a:ea typeface="+mj-ea"/>
                          <a:cs typeface="Times New Roman"/>
                        </a:rPr>
                        <a:t>未完</a:t>
                      </a:r>
                      <a:r>
                        <a:rPr lang="zh-CN" sz="1600" b="1" kern="100" dirty="0">
                          <a:solidFill>
                            <a:schemeClr val="accent2"/>
                          </a:solidFill>
                          <a:latin typeface="+mj-ea"/>
                          <a:ea typeface="+mj-ea"/>
                          <a:cs typeface="Times New Roman"/>
                        </a:rPr>
                        <a:t>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ts val="1200"/>
                        </a:lnSpc>
                        <a:spcAft>
                          <a:spcPts val="0"/>
                        </a:spcAft>
                      </a:pPr>
                      <a:endParaRPr lang="zh-CN" sz="1200"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2000"/>
                        </a:lnSpc>
                        <a:spcAft>
                          <a:spcPts val="0"/>
                        </a:spcAft>
                      </a:pPr>
                      <a:r>
                        <a:rPr lang="en-US" sz="1600" b="1" kern="0" dirty="0">
                          <a:solidFill>
                            <a:schemeClr val="accent2"/>
                          </a:solidFill>
                          <a:latin typeface="+mj-ea"/>
                          <a:ea typeface="+mj-ea"/>
                          <a:cs typeface="Times New Roman"/>
                        </a:rPr>
                        <a:t>6.</a:t>
                      </a:r>
                      <a:r>
                        <a:rPr lang="zh-CN" sz="1600" b="1" kern="0" dirty="0">
                          <a:solidFill>
                            <a:schemeClr val="accent2"/>
                          </a:solidFill>
                          <a:latin typeface="+mj-ea"/>
                          <a:ea typeface="+mj-ea"/>
                          <a:cs typeface="Times New Roman"/>
                        </a:rPr>
                        <a:t>学生选课系统建设</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1" kern="100" dirty="0" smtClean="0">
                          <a:solidFill>
                            <a:schemeClr val="accent2"/>
                          </a:solidFill>
                          <a:latin typeface="+mj-ea"/>
                          <a:ea typeface="+mj-ea"/>
                          <a:cs typeface="Times New Roman"/>
                        </a:rPr>
                        <a:t>未完</a:t>
                      </a:r>
                      <a:r>
                        <a:rPr lang="zh-CN" sz="1600" b="1" kern="100" dirty="0">
                          <a:solidFill>
                            <a:schemeClr val="accent2"/>
                          </a:solidFill>
                          <a:latin typeface="+mj-ea"/>
                          <a:ea typeface="+mj-ea"/>
                          <a:cs typeface="Times New Roman"/>
                        </a:rPr>
                        <a:t>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ts val="1200"/>
                        </a:lnSpc>
                        <a:spcAft>
                          <a:spcPts val="0"/>
                        </a:spcAft>
                      </a:pPr>
                      <a:endParaRPr lang="zh-CN" sz="1200"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35">
                <a:tc vMerge="1">
                  <a:txBody>
                    <a:bodyPr/>
                    <a:lstStyle/>
                    <a:p>
                      <a:endParaRPr lang="zh-CN" altLang="en-US"/>
                    </a:p>
                  </a:txBody>
                  <a:tcPr/>
                </a:tc>
                <a:tc>
                  <a:txBody>
                    <a:bodyPr/>
                    <a:lstStyle/>
                    <a:p>
                      <a:pPr algn="just">
                        <a:lnSpc>
                          <a:spcPts val="2000"/>
                        </a:lnSpc>
                        <a:spcAft>
                          <a:spcPts val="0"/>
                        </a:spcAft>
                      </a:pPr>
                      <a:r>
                        <a:rPr lang="en-US" sz="1600" b="1" kern="0" dirty="0">
                          <a:solidFill>
                            <a:schemeClr val="accent2"/>
                          </a:solidFill>
                          <a:latin typeface="+mj-ea"/>
                          <a:ea typeface="+mj-ea"/>
                          <a:cs typeface="Times New Roman"/>
                        </a:rPr>
                        <a:t>7.</a:t>
                      </a:r>
                      <a:r>
                        <a:rPr lang="zh-CN" sz="1600" b="1" kern="0" dirty="0">
                          <a:solidFill>
                            <a:schemeClr val="accent2"/>
                          </a:solidFill>
                          <a:latin typeface="+mj-ea"/>
                          <a:ea typeface="+mj-ea"/>
                          <a:cs typeface="Times New Roman"/>
                        </a:rPr>
                        <a:t>校内支付平台、薪资平台建设</a:t>
                      </a:r>
                      <a:endParaRPr lang="zh-CN" sz="16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600" b="1" kern="100" dirty="0" smtClean="0">
                          <a:solidFill>
                            <a:schemeClr val="accent2"/>
                          </a:solidFill>
                          <a:latin typeface="+mj-ea"/>
                          <a:ea typeface="+mj-ea"/>
                          <a:cs typeface="Times New Roman"/>
                        </a:rPr>
                        <a:t>全部</a:t>
                      </a:r>
                      <a:r>
                        <a:rPr lang="zh-CN" sz="1600" b="1" kern="100" dirty="0">
                          <a:solidFill>
                            <a:schemeClr val="accent2"/>
                          </a:solidFill>
                          <a:latin typeface="+mj-ea"/>
                          <a:ea typeface="+mj-ea"/>
                          <a:cs typeface="Times New Roman"/>
                        </a:rPr>
                        <a:t>完成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ts val="1200"/>
                        </a:lnSpc>
                        <a:spcAft>
                          <a:spcPts val="0"/>
                        </a:spcAft>
                      </a:pPr>
                      <a:endParaRPr lang="zh-CN" sz="1200"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39552" y="483518"/>
          <a:ext cx="7929620" cy="4521200"/>
        </p:xfrm>
        <a:graphic>
          <a:graphicData uri="http://schemas.openxmlformats.org/drawingml/2006/table">
            <a:tbl>
              <a:tblPr/>
              <a:tblGrid>
                <a:gridCol w="720080"/>
                <a:gridCol w="1512168"/>
                <a:gridCol w="1008112"/>
                <a:gridCol w="4689260"/>
              </a:tblGrid>
              <a:tr h="199607">
                <a:tc>
                  <a:txBody>
                    <a:bodyPr/>
                    <a:lstStyle/>
                    <a:p>
                      <a:pPr algn="ctr">
                        <a:lnSpc>
                          <a:spcPts val="1800"/>
                        </a:lnSpc>
                        <a:spcAft>
                          <a:spcPts val="0"/>
                        </a:spcAft>
                      </a:pPr>
                      <a:r>
                        <a:rPr lang="zh-CN" altLang="en-US" sz="1400" b="1" kern="100" dirty="0" smtClean="0">
                          <a:solidFill>
                            <a:schemeClr val="accent2"/>
                          </a:solidFill>
                          <a:latin typeface="+mj-ea"/>
                          <a:ea typeface="+mj-ea"/>
                          <a:cs typeface="Times New Roman"/>
                        </a:rPr>
                        <a:t>分项计划名称</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altLang="en-US" sz="1400" b="1" kern="100" dirty="0" smtClean="0">
                          <a:solidFill>
                            <a:schemeClr val="accent2"/>
                          </a:solidFill>
                          <a:latin typeface="+mj-ea"/>
                          <a:ea typeface="+mj-ea"/>
                          <a:cs typeface="Times New Roman"/>
                        </a:rPr>
                        <a:t>具体项目</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altLang="en-US" sz="1400" b="1" kern="100" dirty="0" smtClean="0">
                          <a:solidFill>
                            <a:schemeClr val="accent2"/>
                          </a:solidFill>
                          <a:latin typeface="+mj-ea"/>
                          <a:ea typeface="+mj-ea"/>
                          <a:cs typeface="Times New Roman"/>
                        </a:rPr>
                        <a:t>进展描述</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altLang="en-US" sz="1400" b="1" kern="100" dirty="0" smtClean="0">
                          <a:solidFill>
                            <a:schemeClr val="accent2"/>
                          </a:solidFill>
                          <a:latin typeface="+mj-ea"/>
                          <a:ea typeface="+mj-ea"/>
                          <a:cs typeface="Times New Roman"/>
                        </a:rPr>
                        <a:t>主要绩效</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rowSpan="5">
                  <a:txBody>
                    <a:bodyPr/>
                    <a:lstStyle/>
                    <a:p>
                      <a:pPr algn="just">
                        <a:lnSpc>
                          <a:spcPts val="1800"/>
                        </a:lnSpc>
                        <a:spcAft>
                          <a:spcPts val="0"/>
                        </a:spcAft>
                      </a:pPr>
                      <a:r>
                        <a:rPr lang="en-US" sz="1400" b="1" kern="100" dirty="0">
                          <a:solidFill>
                            <a:schemeClr val="accent2"/>
                          </a:solidFill>
                          <a:latin typeface="+mj-ea"/>
                          <a:ea typeface="+mj-ea"/>
                          <a:cs typeface="Times New Roman"/>
                        </a:rPr>
                        <a:t>D-3</a:t>
                      </a:r>
                      <a:r>
                        <a:rPr lang="zh-CN" sz="1400" b="1" kern="100" dirty="0">
                          <a:solidFill>
                            <a:schemeClr val="accent2"/>
                          </a:solidFill>
                          <a:latin typeface="+mj-ea"/>
                          <a:ea typeface="+mj-ea"/>
                          <a:cs typeface="Times New Roman"/>
                        </a:rPr>
                        <a:t>推进国际化进程</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en-US" sz="1400" b="1" kern="0" dirty="0">
                          <a:solidFill>
                            <a:schemeClr val="accent2"/>
                          </a:solidFill>
                          <a:latin typeface="+mj-ea"/>
                          <a:ea typeface="+mj-ea"/>
                          <a:cs typeface="Times New Roman"/>
                        </a:rPr>
                        <a:t>1.</a:t>
                      </a:r>
                      <a:r>
                        <a:rPr lang="zh-CN" sz="1400" b="1" kern="0" dirty="0">
                          <a:solidFill>
                            <a:schemeClr val="accent2"/>
                          </a:solidFill>
                          <a:latin typeface="+mj-ea"/>
                          <a:ea typeface="+mj-ea"/>
                          <a:cs typeface="Times New Roman"/>
                        </a:rPr>
                        <a:t>提升学生外语交流能力</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400" b="1" kern="100" dirty="0" smtClean="0">
                          <a:solidFill>
                            <a:schemeClr val="accent2"/>
                          </a:solidFill>
                          <a:latin typeface="+mj-ea"/>
                          <a:ea typeface="+mj-ea"/>
                          <a:cs typeface="Times New Roman"/>
                        </a:rPr>
                        <a:t>全部</a:t>
                      </a:r>
                      <a:r>
                        <a:rPr lang="zh-CN" sz="1400" b="1" kern="100" dirty="0">
                          <a:solidFill>
                            <a:schemeClr val="accent2"/>
                          </a:solidFill>
                          <a:latin typeface="+mj-ea"/>
                          <a:ea typeface="+mj-ea"/>
                          <a:cs typeface="Times New Roman"/>
                        </a:rPr>
                        <a:t>完成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just">
                        <a:lnSpc>
                          <a:spcPts val="1600"/>
                        </a:lnSpc>
                        <a:spcAft>
                          <a:spcPts val="0"/>
                        </a:spcAft>
                      </a:pPr>
                      <a:r>
                        <a:rPr lang="en-US" altLang="zh-CN" sz="1200" b="1" kern="1200" dirty="0" smtClean="0">
                          <a:solidFill>
                            <a:schemeClr val="accent2"/>
                          </a:solidFill>
                          <a:latin typeface="+mj-ea"/>
                          <a:ea typeface="+mj-ea"/>
                          <a:cs typeface="+mn-cs"/>
                        </a:rPr>
                        <a:t>1.</a:t>
                      </a:r>
                      <a:r>
                        <a:rPr lang="zh-CN" altLang="zh-CN" sz="1200" b="1" kern="1200" dirty="0" smtClean="0">
                          <a:solidFill>
                            <a:schemeClr val="accent2"/>
                          </a:solidFill>
                          <a:latin typeface="+mj-ea"/>
                          <a:ea typeface="+mj-ea"/>
                          <a:cs typeface="+mn-cs"/>
                        </a:rPr>
                        <a:t>成立了中外合作办学项目推进工作领导小组。教育部批准我校与美国沃恩航空学院的中外合作办学项目，已招收了第一批</a:t>
                      </a:r>
                      <a:r>
                        <a:rPr lang="en-US" altLang="zh-CN" sz="1200" b="1" kern="1200" dirty="0" smtClean="0">
                          <a:solidFill>
                            <a:schemeClr val="accent2"/>
                          </a:solidFill>
                          <a:latin typeface="+mj-ea"/>
                          <a:ea typeface="+mj-ea"/>
                          <a:cs typeface="+mn-cs"/>
                        </a:rPr>
                        <a:t>57</a:t>
                      </a:r>
                      <a:r>
                        <a:rPr lang="zh-CN" altLang="zh-CN" sz="1200" b="1" kern="1200" dirty="0" smtClean="0">
                          <a:solidFill>
                            <a:schemeClr val="accent2"/>
                          </a:solidFill>
                          <a:latin typeface="+mj-ea"/>
                          <a:ea typeface="+mj-ea"/>
                          <a:cs typeface="+mn-cs"/>
                        </a:rPr>
                        <a:t>位学生。</a:t>
                      </a:r>
                      <a:endParaRPr lang="en-US" altLang="zh-CN" sz="1200" b="1" kern="1200" dirty="0" smtClean="0">
                        <a:solidFill>
                          <a:schemeClr val="accent2"/>
                        </a:solidFill>
                        <a:latin typeface="+mj-ea"/>
                        <a:ea typeface="+mj-ea"/>
                        <a:cs typeface="+mn-cs"/>
                      </a:endParaRPr>
                    </a:p>
                    <a:p>
                      <a:pPr algn="just">
                        <a:lnSpc>
                          <a:spcPts val="1600"/>
                        </a:lnSpc>
                        <a:spcAft>
                          <a:spcPts val="0"/>
                        </a:spcAft>
                      </a:pPr>
                      <a:r>
                        <a:rPr lang="en-US" altLang="zh-CN" sz="1200" b="1" kern="1200" dirty="0" smtClean="0">
                          <a:solidFill>
                            <a:schemeClr val="accent2"/>
                          </a:solidFill>
                          <a:latin typeface="+mj-ea"/>
                          <a:ea typeface="+mj-ea"/>
                          <a:cs typeface="+mn-cs"/>
                        </a:rPr>
                        <a:t>2.</a:t>
                      </a:r>
                      <a:r>
                        <a:rPr lang="zh-CN" altLang="zh-CN" sz="1200" b="1" kern="1200" dirty="0" smtClean="0">
                          <a:solidFill>
                            <a:schemeClr val="accent2"/>
                          </a:solidFill>
                          <a:latin typeface="+mj-ea"/>
                          <a:ea typeface="+mj-ea"/>
                          <a:cs typeface="+mn-cs"/>
                        </a:rPr>
                        <a:t>与</a:t>
                      </a:r>
                      <a:r>
                        <a:rPr lang="en-US" altLang="zh-CN" sz="1200" b="1" kern="1200" dirty="0" smtClean="0">
                          <a:solidFill>
                            <a:schemeClr val="accent2"/>
                          </a:solidFill>
                          <a:latin typeface="+mj-ea"/>
                          <a:ea typeface="+mj-ea"/>
                          <a:cs typeface="+mn-cs"/>
                        </a:rPr>
                        <a:t>24</a:t>
                      </a:r>
                      <a:r>
                        <a:rPr lang="zh-CN" altLang="zh-CN" sz="1200" b="1" kern="1200" dirty="0" smtClean="0">
                          <a:solidFill>
                            <a:schemeClr val="accent2"/>
                          </a:solidFill>
                          <a:latin typeface="+mj-ea"/>
                          <a:ea typeface="+mj-ea"/>
                          <a:cs typeface="+mn-cs"/>
                        </a:rPr>
                        <a:t>所境外高校新签合作交流协议，境外合作院校总数已超过</a:t>
                      </a:r>
                      <a:r>
                        <a:rPr lang="en-US" altLang="zh-CN" sz="1200" b="1" kern="1200" dirty="0" smtClean="0">
                          <a:solidFill>
                            <a:schemeClr val="accent2"/>
                          </a:solidFill>
                          <a:latin typeface="+mj-ea"/>
                          <a:ea typeface="+mj-ea"/>
                          <a:cs typeface="+mn-cs"/>
                        </a:rPr>
                        <a:t>60</a:t>
                      </a:r>
                      <a:r>
                        <a:rPr lang="zh-CN" altLang="zh-CN" sz="1200" b="1" kern="1200" dirty="0" smtClean="0">
                          <a:solidFill>
                            <a:schemeClr val="accent2"/>
                          </a:solidFill>
                          <a:latin typeface="+mj-ea"/>
                          <a:ea typeface="+mj-ea"/>
                          <a:cs typeface="+mn-cs"/>
                        </a:rPr>
                        <a:t>所。</a:t>
                      </a:r>
                      <a:r>
                        <a:rPr lang="en-US" altLang="zh-CN" sz="1200" b="1" kern="1200" dirty="0" smtClean="0">
                          <a:solidFill>
                            <a:schemeClr val="accent2"/>
                          </a:solidFill>
                          <a:latin typeface="+mj-ea"/>
                          <a:ea typeface="+mj-ea"/>
                          <a:cs typeface="+mn-cs"/>
                        </a:rPr>
                        <a:t>2015</a:t>
                      </a:r>
                      <a:r>
                        <a:rPr lang="zh-CN" altLang="zh-CN" sz="1200" b="1" kern="1200" dirty="0" smtClean="0">
                          <a:solidFill>
                            <a:schemeClr val="accent2"/>
                          </a:solidFill>
                          <a:latin typeface="+mj-ea"/>
                          <a:ea typeface="+mj-ea"/>
                          <a:cs typeface="+mn-cs"/>
                        </a:rPr>
                        <a:t>年招生的</a:t>
                      </a:r>
                      <a:r>
                        <a:rPr lang="en-US" altLang="zh-CN" sz="1200" b="1" kern="1200" dirty="0" smtClean="0">
                          <a:solidFill>
                            <a:schemeClr val="accent2"/>
                          </a:solidFill>
                          <a:latin typeface="+mj-ea"/>
                          <a:ea typeface="+mj-ea"/>
                          <a:cs typeface="+mn-cs"/>
                        </a:rPr>
                        <a:t>10</a:t>
                      </a:r>
                      <a:r>
                        <a:rPr lang="zh-CN" altLang="zh-CN" sz="1200" b="1" kern="1200" dirty="0" smtClean="0">
                          <a:solidFill>
                            <a:schemeClr val="accent2"/>
                          </a:solidFill>
                          <a:latin typeface="+mj-ea"/>
                          <a:ea typeface="+mj-ea"/>
                          <a:cs typeface="+mn-cs"/>
                        </a:rPr>
                        <a:t>个专业中有</a:t>
                      </a:r>
                      <a:r>
                        <a:rPr lang="en-US" altLang="zh-CN" sz="1200" b="1" kern="1200" dirty="0" smtClean="0">
                          <a:solidFill>
                            <a:schemeClr val="accent2"/>
                          </a:solidFill>
                          <a:latin typeface="+mj-ea"/>
                          <a:ea typeface="+mj-ea"/>
                          <a:cs typeface="+mn-cs"/>
                        </a:rPr>
                        <a:t>700</a:t>
                      </a:r>
                      <a:r>
                        <a:rPr lang="zh-CN" altLang="zh-CN" sz="1200" b="1" kern="1200" dirty="0" smtClean="0">
                          <a:solidFill>
                            <a:schemeClr val="accent2"/>
                          </a:solidFill>
                          <a:latin typeface="+mj-ea"/>
                          <a:ea typeface="+mj-ea"/>
                          <a:cs typeface="+mn-cs"/>
                        </a:rPr>
                        <a:t>多位新生涉及中外合作专业办学领域。</a:t>
                      </a:r>
                      <a:endParaRPr lang="en-US" altLang="zh-CN" sz="1200" b="1" kern="1200" dirty="0" smtClean="0">
                        <a:solidFill>
                          <a:schemeClr val="accent2"/>
                        </a:solidFill>
                        <a:latin typeface="+mj-ea"/>
                        <a:ea typeface="+mj-ea"/>
                        <a:cs typeface="+mn-cs"/>
                      </a:endParaRPr>
                    </a:p>
                    <a:p>
                      <a:pPr algn="just">
                        <a:lnSpc>
                          <a:spcPts val="1600"/>
                        </a:lnSpc>
                        <a:spcAft>
                          <a:spcPts val="0"/>
                        </a:spcAft>
                      </a:pPr>
                      <a:r>
                        <a:rPr lang="en-US" altLang="zh-CN" sz="1200" b="1" kern="1200" dirty="0" smtClean="0">
                          <a:solidFill>
                            <a:schemeClr val="accent2"/>
                          </a:solidFill>
                          <a:latin typeface="+mj-ea"/>
                          <a:ea typeface="+mj-ea"/>
                          <a:cs typeface="+mn-cs"/>
                        </a:rPr>
                        <a:t>3.</a:t>
                      </a:r>
                      <a:r>
                        <a:rPr lang="zh-CN" altLang="zh-CN" sz="1200" b="1" kern="1200" dirty="0" smtClean="0">
                          <a:solidFill>
                            <a:schemeClr val="accent2"/>
                          </a:solidFill>
                          <a:latin typeface="+mj-ea"/>
                          <a:ea typeface="+mj-ea"/>
                          <a:cs typeface="+mn-cs"/>
                        </a:rPr>
                        <a:t>师生境外交流渐趋频繁。学生赴国（境）外参加长短期学习、进修、实习、参赛达</a:t>
                      </a:r>
                      <a:r>
                        <a:rPr lang="en-US" altLang="zh-CN" sz="1200" b="1" kern="1200" dirty="0" smtClean="0">
                          <a:solidFill>
                            <a:schemeClr val="accent2"/>
                          </a:solidFill>
                          <a:latin typeface="+mj-ea"/>
                          <a:ea typeface="+mj-ea"/>
                          <a:cs typeface="+mn-cs"/>
                        </a:rPr>
                        <a:t>278</a:t>
                      </a:r>
                      <a:r>
                        <a:rPr lang="zh-CN" altLang="zh-CN" sz="1200" b="1" kern="1200" dirty="0" smtClean="0">
                          <a:solidFill>
                            <a:schemeClr val="accent2"/>
                          </a:solidFill>
                          <a:latin typeface="+mj-ea"/>
                          <a:ea typeface="+mj-ea"/>
                          <a:cs typeface="+mn-cs"/>
                        </a:rPr>
                        <a:t>人次，教师赴国（境）外参加长短期学习、进修、考察达</a:t>
                      </a:r>
                      <a:r>
                        <a:rPr lang="en-US" altLang="zh-CN" sz="1200" b="1" kern="1200" dirty="0" smtClean="0">
                          <a:solidFill>
                            <a:schemeClr val="accent2"/>
                          </a:solidFill>
                          <a:latin typeface="+mj-ea"/>
                          <a:ea typeface="+mj-ea"/>
                          <a:cs typeface="+mn-cs"/>
                        </a:rPr>
                        <a:t>270</a:t>
                      </a:r>
                      <a:r>
                        <a:rPr lang="zh-CN" altLang="zh-CN" sz="1200" b="1" kern="1200" dirty="0" smtClean="0">
                          <a:solidFill>
                            <a:schemeClr val="accent2"/>
                          </a:solidFill>
                          <a:latin typeface="+mj-ea"/>
                          <a:ea typeface="+mj-ea"/>
                          <a:cs typeface="+mn-cs"/>
                        </a:rPr>
                        <a:t>人次。</a:t>
                      </a:r>
                      <a:endParaRPr lang="en-US" altLang="zh-CN" sz="1200" b="1" kern="1200" dirty="0" smtClean="0">
                        <a:solidFill>
                          <a:schemeClr val="accent2"/>
                        </a:solidFill>
                        <a:latin typeface="+mj-ea"/>
                        <a:ea typeface="+mj-ea"/>
                        <a:cs typeface="+mn-cs"/>
                      </a:endParaRPr>
                    </a:p>
                    <a:p>
                      <a:pPr algn="just">
                        <a:lnSpc>
                          <a:spcPts val="1600"/>
                        </a:lnSpc>
                        <a:spcAft>
                          <a:spcPts val="0"/>
                        </a:spcAft>
                      </a:pPr>
                      <a:r>
                        <a:rPr lang="en-US" altLang="zh-CN" sz="1200" b="1" kern="1200" dirty="0" smtClean="0">
                          <a:solidFill>
                            <a:schemeClr val="accent2"/>
                          </a:solidFill>
                          <a:latin typeface="+mj-ea"/>
                          <a:ea typeface="+mj-ea"/>
                          <a:cs typeface="+mn-cs"/>
                        </a:rPr>
                        <a:t>4.</a:t>
                      </a:r>
                      <a:r>
                        <a:rPr lang="zh-CN" altLang="zh-CN" sz="1200" b="1" kern="1200" dirty="0" smtClean="0">
                          <a:solidFill>
                            <a:schemeClr val="accent2"/>
                          </a:solidFill>
                          <a:latin typeface="+mj-ea"/>
                          <a:ea typeface="+mj-ea"/>
                          <a:cs typeface="+mn-cs"/>
                        </a:rPr>
                        <a:t>更新学校英文介绍手册，引入英孚教育。丹麦国际班、上海暑期学校</a:t>
                      </a:r>
                      <a:r>
                        <a:rPr lang="en-US" altLang="zh-CN" sz="1200" b="1" kern="1200" dirty="0" smtClean="0">
                          <a:solidFill>
                            <a:schemeClr val="accent2"/>
                          </a:solidFill>
                          <a:latin typeface="+mj-ea"/>
                          <a:ea typeface="+mj-ea"/>
                          <a:cs typeface="+mn-cs"/>
                        </a:rPr>
                        <a:t>-</a:t>
                      </a:r>
                      <a:r>
                        <a:rPr lang="zh-CN" altLang="zh-CN" sz="1200" b="1" kern="1200" dirty="0" smtClean="0">
                          <a:solidFill>
                            <a:schemeClr val="accent2"/>
                          </a:solidFill>
                          <a:latin typeface="+mj-ea"/>
                          <a:ea typeface="+mj-ea"/>
                          <a:cs typeface="+mn-cs"/>
                        </a:rPr>
                        <a:t>中国围棋项目、暑期台湾学生上海文化游、台湾南华大学移地教学等境外</a:t>
                      </a:r>
                      <a:r>
                        <a:rPr lang="en-US" altLang="zh-CN" sz="1200" b="1" kern="1200" dirty="0" smtClean="0">
                          <a:solidFill>
                            <a:schemeClr val="accent2"/>
                          </a:solidFill>
                          <a:latin typeface="+mj-ea"/>
                          <a:ea typeface="+mj-ea"/>
                          <a:cs typeface="+mn-cs"/>
                        </a:rPr>
                        <a:t>70</a:t>
                      </a:r>
                      <a:r>
                        <a:rPr lang="zh-CN" altLang="zh-CN" sz="1200" b="1" kern="1200" dirty="0" smtClean="0">
                          <a:solidFill>
                            <a:schemeClr val="accent2"/>
                          </a:solidFill>
                          <a:latin typeface="+mj-ea"/>
                          <a:ea typeface="+mj-ea"/>
                          <a:cs typeface="+mn-cs"/>
                        </a:rPr>
                        <a:t>名学生在我校学习交流。</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1800"/>
                        </a:lnSpc>
                        <a:spcAft>
                          <a:spcPts val="0"/>
                        </a:spcAft>
                      </a:pPr>
                      <a:r>
                        <a:rPr lang="en-US" sz="1400" b="1" kern="0" dirty="0">
                          <a:solidFill>
                            <a:schemeClr val="accent2"/>
                          </a:solidFill>
                          <a:latin typeface="+mj-ea"/>
                          <a:ea typeface="+mj-ea"/>
                          <a:cs typeface="Times New Roman"/>
                        </a:rPr>
                        <a:t>2.</a:t>
                      </a:r>
                      <a:r>
                        <a:rPr lang="zh-CN" sz="1400" b="1" kern="0" dirty="0">
                          <a:solidFill>
                            <a:schemeClr val="accent2"/>
                          </a:solidFill>
                          <a:latin typeface="+mj-ea"/>
                          <a:ea typeface="+mj-ea"/>
                          <a:cs typeface="Times New Roman"/>
                        </a:rPr>
                        <a:t>推进专业与国外院校的合作</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400" b="1" kern="100" dirty="0" smtClean="0">
                          <a:solidFill>
                            <a:schemeClr val="accent2"/>
                          </a:solidFill>
                          <a:latin typeface="+mj-ea"/>
                          <a:ea typeface="+mj-ea"/>
                          <a:cs typeface="Times New Roman"/>
                        </a:rPr>
                        <a:t>全部</a:t>
                      </a:r>
                      <a:r>
                        <a:rPr lang="zh-CN" sz="1400" b="1" kern="100" dirty="0">
                          <a:solidFill>
                            <a:schemeClr val="accent2"/>
                          </a:solidFill>
                          <a:latin typeface="+mj-ea"/>
                          <a:ea typeface="+mj-ea"/>
                          <a:cs typeface="Times New Roman"/>
                        </a:rPr>
                        <a:t>完成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ts val="1200"/>
                        </a:lnSpc>
                        <a:spcAft>
                          <a:spcPts val="0"/>
                        </a:spcAft>
                      </a:pPr>
                      <a:endParaRPr lang="zh-CN" sz="1200"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1800"/>
                        </a:lnSpc>
                        <a:spcAft>
                          <a:spcPts val="0"/>
                        </a:spcAft>
                      </a:pPr>
                      <a:r>
                        <a:rPr lang="en-US" sz="1400" b="1" kern="0" dirty="0">
                          <a:solidFill>
                            <a:schemeClr val="accent2"/>
                          </a:solidFill>
                          <a:latin typeface="+mj-ea"/>
                          <a:ea typeface="+mj-ea"/>
                          <a:cs typeface="Times New Roman"/>
                        </a:rPr>
                        <a:t>3.</a:t>
                      </a:r>
                      <a:r>
                        <a:rPr lang="zh-CN" sz="1400" b="1" kern="0" dirty="0">
                          <a:solidFill>
                            <a:schemeClr val="accent2"/>
                          </a:solidFill>
                          <a:latin typeface="+mj-ea"/>
                          <a:ea typeface="+mj-ea"/>
                          <a:cs typeface="Times New Roman"/>
                        </a:rPr>
                        <a:t>营造校内国际化环境</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400" b="1" kern="0" dirty="0" smtClean="0">
                          <a:solidFill>
                            <a:schemeClr val="accent2"/>
                          </a:solidFill>
                          <a:latin typeface="+mj-ea"/>
                          <a:ea typeface="+mj-ea"/>
                          <a:cs typeface="Times New Roman"/>
                        </a:rPr>
                        <a:t>部分</a:t>
                      </a:r>
                      <a:r>
                        <a:rPr lang="zh-CN" sz="1400" b="1" kern="0" dirty="0">
                          <a:solidFill>
                            <a:schemeClr val="accent2"/>
                          </a:solidFill>
                          <a:latin typeface="+mj-ea"/>
                          <a:ea typeface="+mj-ea"/>
                          <a:cs typeface="Times New Roman"/>
                        </a:rPr>
                        <a:t>完成</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ts val="1200"/>
                        </a:lnSpc>
                        <a:spcAft>
                          <a:spcPts val="0"/>
                        </a:spcAft>
                      </a:pPr>
                      <a:endParaRPr lang="zh-CN" sz="1200"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1800"/>
                        </a:lnSpc>
                        <a:spcAft>
                          <a:spcPts val="0"/>
                        </a:spcAft>
                      </a:pPr>
                      <a:r>
                        <a:rPr lang="en-US" sz="1400" b="1" kern="0" dirty="0">
                          <a:solidFill>
                            <a:schemeClr val="accent2"/>
                          </a:solidFill>
                          <a:latin typeface="+mj-ea"/>
                          <a:ea typeface="+mj-ea"/>
                          <a:cs typeface="Times New Roman"/>
                        </a:rPr>
                        <a:t>4.</a:t>
                      </a:r>
                      <a:r>
                        <a:rPr lang="zh-CN" sz="1400" b="1" kern="0" dirty="0">
                          <a:solidFill>
                            <a:schemeClr val="accent2"/>
                          </a:solidFill>
                          <a:latin typeface="+mj-ea"/>
                          <a:ea typeface="+mj-ea"/>
                          <a:cs typeface="Times New Roman"/>
                        </a:rPr>
                        <a:t>支持</a:t>
                      </a:r>
                      <a:r>
                        <a:rPr lang="en-US" sz="1400" b="1" kern="0" dirty="0">
                          <a:solidFill>
                            <a:schemeClr val="accent2"/>
                          </a:solidFill>
                          <a:latin typeface="+mj-ea"/>
                          <a:ea typeface="+mj-ea"/>
                          <a:cs typeface="Times New Roman"/>
                        </a:rPr>
                        <a:t>IDC</a:t>
                      </a:r>
                      <a:r>
                        <a:rPr lang="zh-CN" sz="1400" b="1" kern="0" dirty="0">
                          <a:solidFill>
                            <a:schemeClr val="accent2"/>
                          </a:solidFill>
                          <a:latin typeface="+mj-ea"/>
                          <a:ea typeface="+mj-ea"/>
                          <a:cs typeface="Times New Roman"/>
                        </a:rPr>
                        <a:t>发展</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400" b="1" kern="0" dirty="0" smtClean="0">
                          <a:solidFill>
                            <a:schemeClr val="accent2"/>
                          </a:solidFill>
                          <a:latin typeface="+mj-ea"/>
                          <a:ea typeface="+mj-ea"/>
                          <a:cs typeface="Times New Roman"/>
                        </a:rPr>
                        <a:t>部分</a:t>
                      </a:r>
                      <a:r>
                        <a:rPr lang="zh-CN" sz="1400" b="1" kern="0" dirty="0">
                          <a:solidFill>
                            <a:schemeClr val="accent2"/>
                          </a:solidFill>
                          <a:latin typeface="+mj-ea"/>
                          <a:ea typeface="+mj-ea"/>
                          <a:cs typeface="Times New Roman"/>
                        </a:rPr>
                        <a:t>完成</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ts val="1200"/>
                        </a:lnSpc>
                        <a:spcAft>
                          <a:spcPts val="0"/>
                        </a:spcAft>
                      </a:pPr>
                      <a:endParaRPr lang="zh-CN" sz="1200"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1800"/>
                        </a:lnSpc>
                        <a:spcAft>
                          <a:spcPts val="0"/>
                        </a:spcAft>
                      </a:pPr>
                      <a:r>
                        <a:rPr lang="en-US" sz="1400" b="1" kern="0">
                          <a:solidFill>
                            <a:schemeClr val="accent2"/>
                          </a:solidFill>
                          <a:latin typeface="+mj-ea"/>
                          <a:ea typeface="+mj-ea"/>
                          <a:cs typeface="Times New Roman"/>
                        </a:rPr>
                        <a:t>5.</a:t>
                      </a:r>
                      <a:r>
                        <a:rPr lang="zh-CN" sz="1400" b="1" kern="0">
                          <a:solidFill>
                            <a:schemeClr val="accent2"/>
                          </a:solidFill>
                          <a:latin typeface="+mj-ea"/>
                          <a:ea typeface="+mj-ea"/>
                          <a:cs typeface="Times New Roman"/>
                        </a:rPr>
                        <a:t>开设全英语课程</a:t>
                      </a:r>
                      <a:endParaRPr lang="zh-CN" sz="1400" b="1" kern="10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400" b="1" kern="100" dirty="0" smtClean="0">
                          <a:solidFill>
                            <a:schemeClr val="accent2"/>
                          </a:solidFill>
                          <a:latin typeface="+mj-ea"/>
                          <a:ea typeface="+mj-ea"/>
                          <a:cs typeface="Times New Roman"/>
                        </a:rPr>
                        <a:t>未完</a:t>
                      </a:r>
                      <a:r>
                        <a:rPr lang="zh-CN" sz="1400" b="1" kern="100" dirty="0">
                          <a:solidFill>
                            <a:schemeClr val="accent2"/>
                          </a:solidFill>
                          <a:latin typeface="+mj-ea"/>
                          <a:ea typeface="+mj-ea"/>
                          <a:cs typeface="Times New Roman"/>
                        </a:rPr>
                        <a:t>成</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ts val="1200"/>
                        </a:lnSpc>
                        <a:spcAft>
                          <a:spcPts val="0"/>
                        </a:spcAft>
                      </a:pPr>
                      <a:endParaRPr lang="zh-CN" sz="1200"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rowSpan="3">
                  <a:txBody>
                    <a:bodyPr/>
                    <a:lstStyle/>
                    <a:p>
                      <a:pPr algn="just">
                        <a:lnSpc>
                          <a:spcPts val="1800"/>
                        </a:lnSpc>
                        <a:spcAft>
                          <a:spcPts val="0"/>
                        </a:spcAft>
                      </a:pPr>
                      <a:r>
                        <a:rPr lang="en-US" sz="1400" b="1" kern="0">
                          <a:solidFill>
                            <a:schemeClr val="accent2"/>
                          </a:solidFill>
                          <a:latin typeface="+mj-ea"/>
                          <a:ea typeface="+mj-ea"/>
                          <a:cs typeface="Times New Roman"/>
                        </a:rPr>
                        <a:t>D-4</a:t>
                      </a:r>
                      <a:r>
                        <a:rPr lang="zh-CN" sz="1400" b="1" kern="0">
                          <a:solidFill>
                            <a:schemeClr val="accent2"/>
                          </a:solidFill>
                          <a:latin typeface="+mj-ea"/>
                          <a:ea typeface="+mj-ea"/>
                          <a:cs typeface="Times New Roman"/>
                        </a:rPr>
                        <a:t>推进产教融合</a:t>
                      </a:r>
                      <a:endParaRPr lang="zh-CN" sz="1400" b="1" kern="10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en-US" sz="1400" b="1" kern="0">
                          <a:solidFill>
                            <a:schemeClr val="accent2"/>
                          </a:solidFill>
                          <a:latin typeface="+mj-ea"/>
                          <a:ea typeface="+mj-ea"/>
                          <a:cs typeface="Times New Roman"/>
                        </a:rPr>
                        <a:t>1.</a:t>
                      </a:r>
                      <a:r>
                        <a:rPr lang="zh-CN" sz="1400" b="1" kern="0">
                          <a:solidFill>
                            <a:schemeClr val="accent2"/>
                          </a:solidFill>
                          <a:latin typeface="+mj-ea"/>
                          <a:ea typeface="+mj-ea"/>
                          <a:cs typeface="Times New Roman"/>
                        </a:rPr>
                        <a:t>拓展实质性校企合作基地建设</a:t>
                      </a:r>
                      <a:endParaRPr lang="zh-CN" sz="1400" b="1" kern="10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400" b="1" kern="0" dirty="0" smtClean="0">
                          <a:solidFill>
                            <a:schemeClr val="accent2"/>
                          </a:solidFill>
                          <a:latin typeface="+mj-ea"/>
                          <a:ea typeface="+mj-ea"/>
                          <a:cs typeface="Times New Roman"/>
                        </a:rPr>
                        <a:t>基本</a:t>
                      </a:r>
                      <a:r>
                        <a:rPr lang="zh-CN" sz="1400" b="1" kern="0" dirty="0">
                          <a:solidFill>
                            <a:schemeClr val="accent2"/>
                          </a:solidFill>
                          <a:latin typeface="+mj-ea"/>
                          <a:ea typeface="+mj-ea"/>
                          <a:cs typeface="Times New Roman"/>
                        </a:rPr>
                        <a:t>完成</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ts val="1600"/>
                        </a:lnSpc>
                        <a:spcAft>
                          <a:spcPts val="0"/>
                        </a:spcAft>
                      </a:pPr>
                      <a:r>
                        <a:rPr lang="en-US" altLang="zh-CN" sz="1200" b="1" kern="1200" dirty="0" smtClean="0">
                          <a:solidFill>
                            <a:schemeClr val="accent2"/>
                          </a:solidFill>
                          <a:latin typeface="+mj-ea"/>
                          <a:ea typeface="+mj-ea"/>
                          <a:cs typeface="+mn-cs"/>
                        </a:rPr>
                        <a:t>1.</a:t>
                      </a:r>
                      <a:r>
                        <a:rPr lang="zh-CN" altLang="zh-CN" sz="1200" b="1" kern="1200" dirty="0" smtClean="0">
                          <a:solidFill>
                            <a:schemeClr val="accent2"/>
                          </a:solidFill>
                          <a:latin typeface="+mj-ea"/>
                          <a:ea typeface="+mj-ea"/>
                          <a:cs typeface="+mn-cs"/>
                        </a:rPr>
                        <a:t>校企合作办专业取得实质性突破，签订了“教育部—中兴通讯</a:t>
                      </a:r>
                      <a:r>
                        <a:rPr lang="en-US" altLang="zh-CN" sz="1200" b="1" kern="1200" dirty="0" smtClean="0">
                          <a:solidFill>
                            <a:schemeClr val="accent2"/>
                          </a:solidFill>
                          <a:latin typeface="+mj-ea"/>
                          <a:ea typeface="+mj-ea"/>
                          <a:cs typeface="+mn-cs"/>
                        </a:rPr>
                        <a:t>ICT</a:t>
                      </a:r>
                      <a:r>
                        <a:rPr lang="zh-CN" altLang="zh-CN" sz="1200" b="1" kern="1200" dirty="0" smtClean="0">
                          <a:solidFill>
                            <a:schemeClr val="accent2"/>
                          </a:solidFill>
                          <a:latin typeface="+mj-ea"/>
                          <a:ea typeface="+mj-ea"/>
                          <a:cs typeface="+mn-cs"/>
                        </a:rPr>
                        <a:t>产教融合创新基地”共建协议。</a:t>
                      </a:r>
                      <a:endParaRPr lang="en-US" altLang="zh-CN" sz="1200" b="1" kern="1200" dirty="0" smtClean="0">
                        <a:solidFill>
                          <a:schemeClr val="accent2"/>
                        </a:solidFill>
                        <a:latin typeface="+mj-ea"/>
                        <a:ea typeface="+mj-ea"/>
                        <a:cs typeface="+mn-cs"/>
                      </a:endParaRPr>
                    </a:p>
                    <a:p>
                      <a:pPr algn="just">
                        <a:lnSpc>
                          <a:spcPts val="1600"/>
                        </a:lnSpc>
                        <a:spcAft>
                          <a:spcPts val="0"/>
                        </a:spcAft>
                      </a:pPr>
                      <a:r>
                        <a:rPr lang="en-US" altLang="zh-CN" sz="1200" b="1" kern="1200" dirty="0" smtClean="0">
                          <a:solidFill>
                            <a:schemeClr val="accent2"/>
                          </a:solidFill>
                          <a:latin typeface="+mj-ea"/>
                          <a:ea typeface="+mj-ea"/>
                          <a:cs typeface="+mn-cs"/>
                        </a:rPr>
                        <a:t>2.</a:t>
                      </a:r>
                      <a:r>
                        <a:rPr lang="zh-CN" altLang="zh-CN" sz="1200" b="1" kern="1200" dirty="0" smtClean="0">
                          <a:solidFill>
                            <a:schemeClr val="accent2"/>
                          </a:solidFill>
                          <a:latin typeface="+mj-ea"/>
                          <a:ea typeface="+mj-ea"/>
                          <a:cs typeface="+mn-cs"/>
                        </a:rPr>
                        <a:t>完成对临港地区</a:t>
                      </a:r>
                      <a:r>
                        <a:rPr lang="en-US" altLang="zh-CN" sz="1200" b="1" kern="1200" dirty="0" smtClean="0">
                          <a:solidFill>
                            <a:schemeClr val="accent2"/>
                          </a:solidFill>
                          <a:latin typeface="+mj-ea"/>
                          <a:ea typeface="+mj-ea"/>
                          <a:cs typeface="+mn-cs"/>
                        </a:rPr>
                        <a:t>696</a:t>
                      </a:r>
                      <a:r>
                        <a:rPr lang="zh-CN" altLang="zh-CN" sz="1200" b="1" kern="1200" dirty="0" smtClean="0">
                          <a:solidFill>
                            <a:schemeClr val="accent2"/>
                          </a:solidFill>
                          <a:latin typeface="+mj-ea"/>
                          <a:ea typeface="+mj-ea"/>
                          <a:cs typeface="+mn-cs"/>
                        </a:rPr>
                        <a:t>家企业信息进行补充完整工作，共计有</a:t>
                      </a:r>
                      <a:r>
                        <a:rPr lang="en-US" altLang="zh-CN" sz="1200" b="1" kern="1200" dirty="0" smtClean="0">
                          <a:solidFill>
                            <a:schemeClr val="accent2"/>
                          </a:solidFill>
                          <a:latin typeface="+mj-ea"/>
                          <a:ea typeface="+mj-ea"/>
                          <a:cs typeface="+mn-cs"/>
                        </a:rPr>
                        <a:t>686</a:t>
                      </a:r>
                      <a:r>
                        <a:rPr lang="zh-CN" altLang="zh-CN" sz="1200" b="1" kern="1200" dirty="0" smtClean="0">
                          <a:solidFill>
                            <a:schemeClr val="accent2"/>
                          </a:solidFill>
                          <a:latin typeface="+mj-ea"/>
                          <a:ea typeface="+mj-ea"/>
                          <a:cs typeface="+mn-cs"/>
                        </a:rPr>
                        <a:t>家具有完整企业信息。</a:t>
                      </a:r>
                      <a:endParaRPr lang="en-US" altLang="zh-CN" sz="1200" b="1" kern="1200" dirty="0" smtClean="0">
                        <a:solidFill>
                          <a:schemeClr val="accent2"/>
                        </a:solidFill>
                        <a:latin typeface="+mj-ea"/>
                        <a:ea typeface="+mj-ea"/>
                        <a:cs typeface="+mn-cs"/>
                      </a:endParaRPr>
                    </a:p>
                    <a:p>
                      <a:pPr algn="just">
                        <a:lnSpc>
                          <a:spcPts val="1600"/>
                        </a:lnSpc>
                        <a:spcAft>
                          <a:spcPts val="0"/>
                        </a:spcAft>
                      </a:pPr>
                      <a:r>
                        <a:rPr lang="en-US" altLang="zh-CN" sz="1200" b="1" kern="1200" dirty="0" smtClean="0">
                          <a:solidFill>
                            <a:schemeClr val="accent2"/>
                          </a:solidFill>
                          <a:latin typeface="+mj-ea"/>
                          <a:ea typeface="+mj-ea"/>
                          <a:cs typeface="+mn-cs"/>
                        </a:rPr>
                        <a:t>3.</a:t>
                      </a:r>
                      <a:r>
                        <a:rPr lang="zh-CN" altLang="zh-CN" sz="1200" b="1" kern="1200" dirty="0" smtClean="0">
                          <a:solidFill>
                            <a:schemeClr val="accent2"/>
                          </a:solidFill>
                          <a:latin typeface="+mj-ea"/>
                          <a:ea typeface="+mj-ea"/>
                          <a:cs typeface="+mn-cs"/>
                        </a:rPr>
                        <a:t>草拟了《上海建桥学院校企合作管理办法》、拟定《上海建桥学院校企合作框架协议</a:t>
                      </a:r>
                      <a:r>
                        <a:rPr lang="en-US" altLang="zh-CN" sz="1200" b="1" kern="1200" dirty="0" smtClean="0">
                          <a:solidFill>
                            <a:schemeClr val="accent2"/>
                          </a:solidFill>
                          <a:latin typeface="+mj-ea"/>
                          <a:ea typeface="+mj-ea"/>
                          <a:cs typeface="+mn-cs"/>
                        </a:rPr>
                        <a:t>-</a:t>
                      </a:r>
                      <a:r>
                        <a:rPr lang="zh-CN" altLang="zh-CN" sz="1200" b="1" kern="1200" dirty="0" smtClean="0">
                          <a:solidFill>
                            <a:schemeClr val="accent2"/>
                          </a:solidFill>
                          <a:latin typeface="+mj-ea"/>
                          <a:ea typeface="+mj-ea"/>
                          <a:cs typeface="+mn-cs"/>
                        </a:rPr>
                        <a:t>范本》、《上海建桥学院重大校企合作项目立项申请书》，试用《上海建桥学院重大校企合作项目协议审核会签表》。推进服务企业项目建设方面，出台了《上海建桥学院横向科研项目管理暂行办法》 ，推动了一批横向项目落地。</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1800"/>
                        </a:lnSpc>
                        <a:spcAft>
                          <a:spcPts val="0"/>
                        </a:spcAft>
                      </a:pPr>
                      <a:r>
                        <a:rPr lang="en-US" sz="1400" b="1" kern="0">
                          <a:solidFill>
                            <a:schemeClr val="accent2"/>
                          </a:solidFill>
                          <a:latin typeface="+mj-ea"/>
                          <a:ea typeface="+mj-ea"/>
                          <a:cs typeface="Times New Roman"/>
                        </a:rPr>
                        <a:t>2.</a:t>
                      </a:r>
                      <a:r>
                        <a:rPr lang="zh-CN" sz="1400" b="1" kern="0">
                          <a:solidFill>
                            <a:schemeClr val="accent2"/>
                          </a:solidFill>
                          <a:latin typeface="+mj-ea"/>
                          <a:ea typeface="+mj-ea"/>
                          <a:cs typeface="Times New Roman"/>
                        </a:rPr>
                        <a:t>推进产学合作制度建设</a:t>
                      </a:r>
                      <a:endParaRPr lang="zh-CN" sz="1400" b="1" kern="10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400" b="1" kern="0" dirty="0" smtClean="0">
                          <a:solidFill>
                            <a:schemeClr val="accent2"/>
                          </a:solidFill>
                          <a:latin typeface="+mj-ea"/>
                          <a:ea typeface="+mj-ea"/>
                          <a:cs typeface="Times New Roman"/>
                        </a:rPr>
                        <a:t>部分</a:t>
                      </a:r>
                      <a:r>
                        <a:rPr lang="zh-CN" sz="1400" b="1" kern="0" dirty="0">
                          <a:solidFill>
                            <a:schemeClr val="accent2"/>
                          </a:solidFill>
                          <a:latin typeface="+mj-ea"/>
                          <a:ea typeface="+mj-ea"/>
                          <a:cs typeface="Times New Roman"/>
                        </a:rPr>
                        <a:t>完成</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ts val="1200"/>
                        </a:lnSpc>
                        <a:spcAft>
                          <a:spcPts val="0"/>
                        </a:spcAft>
                      </a:pPr>
                      <a:endParaRPr lang="zh-CN" sz="1200"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07">
                <a:tc vMerge="1">
                  <a:txBody>
                    <a:bodyPr/>
                    <a:lstStyle/>
                    <a:p>
                      <a:endParaRPr lang="zh-CN" altLang="en-US"/>
                    </a:p>
                  </a:txBody>
                  <a:tcPr/>
                </a:tc>
                <a:tc>
                  <a:txBody>
                    <a:bodyPr/>
                    <a:lstStyle/>
                    <a:p>
                      <a:pPr algn="just">
                        <a:lnSpc>
                          <a:spcPts val="1800"/>
                        </a:lnSpc>
                        <a:spcAft>
                          <a:spcPts val="0"/>
                        </a:spcAft>
                      </a:pPr>
                      <a:r>
                        <a:rPr lang="en-US" sz="1400" b="1" kern="0">
                          <a:solidFill>
                            <a:schemeClr val="accent2"/>
                          </a:solidFill>
                          <a:latin typeface="+mj-ea"/>
                          <a:ea typeface="+mj-ea"/>
                          <a:cs typeface="Times New Roman"/>
                        </a:rPr>
                        <a:t>3.</a:t>
                      </a:r>
                      <a:r>
                        <a:rPr lang="zh-CN" sz="1400" b="1" kern="0">
                          <a:solidFill>
                            <a:schemeClr val="accent2"/>
                          </a:solidFill>
                          <a:latin typeface="+mj-ea"/>
                          <a:ea typeface="+mj-ea"/>
                          <a:cs typeface="Times New Roman"/>
                        </a:rPr>
                        <a:t>推进服务企业项目建设</a:t>
                      </a:r>
                      <a:endParaRPr lang="zh-CN" sz="1400" b="1" kern="10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altLang="en-US" sz="1400" b="1" kern="100" dirty="0" smtClean="0">
                          <a:solidFill>
                            <a:schemeClr val="accent2"/>
                          </a:solidFill>
                          <a:latin typeface="+mj-ea"/>
                          <a:ea typeface="+mj-ea"/>
                          <a:cs typeface="Times New Roman"/>
                        </a:rPr>
                        <a:t>部分</a:t>
                      </a:r>
                      <a:r>
                        <a:rPr lang="zh-CN" sz="1400" b="1" kern="100" dirty="0" smtClean="0">
                          <a:solidFill>
                            <a:schemeClr val="accent2"/>
                          </a:solidFill>
                          <a:latin typeface="+mj-ea"/>
                          <a:ea typeface="+mj-ea"/>
                          <a:cs typeface="Times New Roman"/>
                        </a:rPr>
                        <a:t>完成</a:t>
                      </a:r>
                      <a:endParaRPr lang="zh-CN" sz="14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ts val="1200"/>
                        </a:lnSpc>
                        <a:spcAft>
                          <a:spcPts val="0"/>
                        </a:spcAft>
                      </a:pPr>
                      <a:endParaRPr lang="zh-CN" sz="1200" kern="100" dirty="0">
                        <a:latin typeface="Calibri"/>
                        <a:ea typeface="宋体"/>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8300" y="333826"/>
            <a:ext cx="8153306" cy="392413"/>
          </a:xfrm>
          <a:prstGeom prst="rect">
            <a:avLst/>
          </a:prstGeom>
          <a:noFill/>
          <a:ln w="9525">
            <a:noFill/>
            <a:miter lim="800000"/>
          </a:ln>
        </p:spPr>
        <p:txBody>
          <a:bodyPr wrap="square" lIns="68576" tIns="34289" rIns="68576" bIns="34289">
            <a:spAutoFit/>
          </a:bodyPr>
          <a:lstStyle/>
          <a:p>
            <a:r>
              <a:rPr lang="en-US" altLang="zh-CN" sz="2100" b="1" kern="0" dirty="0">
                <a:solidFill>
                  <a:schemeClr val="accent2"/>
                </a:solidFill>
                <a:latin typeface="+mj-ea"/>
                <a:ea typeface="+mj-ea"/>
              </a:rPr>
              <a:t>2015</a:t>
            </a:r>
            <a:r>
              <a:rPr lang="zh-CN" altLang="en-US" sz="2100" b="1" kern="0" dirty="0">
                <a:solidFill>
                  <a:schemeClr val="accent2"/>
                </a:solidFill>
                <a:latin typeface="+mj-ea"/>
                <a:ea typeface="+mj-ea"/>
              </a:rPr>
              <a:t>年卓越建桥计划共出台了</a:t>
            </a:r>
            <a:r>
              <a:rPr lang="en-US" altLang="zh-CN" sz="2100" b="1" kern="0" dirty="0">
                <a:solidFill>
                  <a:schemeClr val="accent2"/>
                </a:solidFill>
                <a:latin typeface="+mj-ea"/>
                <a:ea typeface="+mj-ea"/>
              </a:rPr>
              <a:t>23</a:t>
            </a:r>
            <a:r>
              <a:rPr lang="zh-CN" altLang="en-US" sz="2100" b="1" kern="0" dirty="0">
                <a:solidFill>
                  <a:schemeClr val="accent2"/>
                </a:solidFill>
                <a:latin typeface="+mj-ea"/>
                <a:ea typeface="+mj-ea"/>
              </a:rPr>
              <a:t>项规章制度 </a:t>
            </a:r>
          </a:p>
        </p:txBody>
      </p:sp>
      <p:sp>
        <p:nvSpPr>
          <p:cNvPr id="8" name="内容占位符 7"/>
          <p:cNvSpPr>
            <a:spLocks noGrp="1"/>
          </p:cNvSpPr>
          <p:nvPr>
            <p:ph idx="4294967295"/>
          </p:nvPr>
        </p:nvSpPr>
        <p:spPr>
          <a:xfrm>
            <a:off x="622353" y="1131590"/>
            <a:ext cx="8585200" cy="3263900"/>
          </a:xfrm>
        </p:spPr>
        <p:txBody>
          <a:bodyPr>
            <a:normAutofit fontScale="25000" lnSpcReduction="20000"/>
          </a:bodyPr>
          <a:lstStyle/>
          <a:p>
            <a:pPr algn="just">
              <a:lnSpc>
                <a:spcPts val="2025"/>
              </a:lnSpc>
              <a:buClr>
                <a:srgbClr val="225BA2"/>
              </a:buClr>
              <a:buFont typeface="微软雅黑" pitchFamily="34" charset="-122"/>
              <a:buChar char="■"/>
            </a:pPr>
            <a:r>
              <a:rPr lang="zh-CN" altLang="en-US" sz="5600" b="1" kern="100" dirty="0">
                <a:solidFill>
                  <a:schemeClr val="accent2"/>
                </a:solidFill>
                <a:latin typeface="+mn-ea"/>
                <a:cs typeface="Times New Roman"/>
              </a:rPr>
              <a:t>沪建院教</a:t>
            </a:r>
            <a:r>
              <a:rPr lang="en-US" altLang="zh-CN" sz="5600" b="1" kern="100" dirty="0">
                <a:solidFill>
                  <a:schemeClr val="accent2"/>
                </a:solidFill>
                <a:latin typeface="+mn-ea"/>
                <a:cs typeface="Times New Roman"/>
              </a:rPr>
              <a:t>〔</a:t>
            </a:r>
            <a:r>
              <a:rPr lang="en-US" sz="5600" b="1" kern="100" dirty="0">
                <a:solidFill>
                  <a:schemeClr val="accent2"/>
                </a:solidFill>
                <a:latin typeface="+mn-ea"/>
                <a:cs typeface="Times New Roman"/>
              </a:rPr>
              <a:t>2015</a:t>
            </a:r>
            <a:r>
              <a:rPr lang="en-US" altLang="zh-CN" sz="5600" b="1" kern="100" dirty="0">
                <a:solidFill>
                  <a:schemeClr val="accent2"/>
                </a:solidFill>
                <a:latin typeface="+mn-ea"/>
                <a:cs typeface="Times New Roman"/>
              </a:rPr>
              <a:t>〕</a:t>
            </a:r>
            <a:r>
              <a:rPr lang="en-US" sz="5600" b="1" kern="100" dirty="0">
                <a:solidFill>
                  <a:schemeClr val="accent2"/>
                </a:solidFill>
                <a:latin typeface="+mn-ea"/>
                <a:cs typeface="Times New Roman"/>
              </a:rPr>
              <a:t>2</a:t>
            </a:r>
            <a:r>
              <a:rPr lang="zh-CN" altLang="en-US" sz="5600" b="1" kern="100" dirty="0">
                <a:solidFill>
                  <a:schemeClr val="accent2"/>
                </a:solidFill>
                <a:latin typeface="+mn-ea"/>
                <a:cs typeface="Times New Roman"/>
              </a:rPr>
              <a:t>号文：</a:t>
            </a:r>
            <a:r>
              <a:rPr lang="en-US" altLang="zh-CN" sz="5600" b="1" kern="100" dirty="0">
                <a:solidFill>
                  <a:schemeClr val="accent2"/>
                </a:solidFill>
                <a:latin typeface="+mn-ea"/>
                <a:cs typeface="Times New Roman"/>
              </a:rPr>
              <a:t>《</a:t>
            </a:r>
            <a:r>
              <a:rPr lang="zh-CN" altLang="en-US" sz="5600" b="1" kern="100" dirty="0">
                <a:solidFill>
                  <a:schemeClr val="accent2"/>
                </a:solidFill>
                <a:latin typeface="+mn-ea"/>
                <a:cs typeface="Times New Roman"/>
              </a:rPr>
              <a:t>上海建桥学院关于成立上海建桥学院课程审核委员会的通知</a:t>
            </a:r>
            <a:r>
              <a:rPr lang="en-US" altLang="zh-CN" sz="5600" b="1" kern="100" dirty="0">
                <a:solidFill>
                  <a:schemeClr val="accent2"/>
                </a:solidFill>
                <a:latin typeface="+mn-ea"/>
                <a:cs typeface="Times New Roman"/>
              </a:rPr>
              <a:t>》</a:t>
            </a:r>
            <a:endParaRPr lang="zh-CN" altLang="en-US" sz="5600" b="1" kern="100" dirty="0">
              <a:solidFill>
                <a:schemeClr val="accent2"/>
              </a:solidFill>
              <a:latin typeface="+mn-ea"/>
              <a:cs typeface="Times New Roman"/>
            </a:endParaRPr>
          </a:p>
          <a:p>
            <a:pPr algn="just">
              <a:lnSpc>
                <a:spcPts val="2025"/>
              </a:lnSpc>
              <a:buClr>
                <a:srgbClr val="225BA2"/>
              </a:buClr>
              <a:buFont typeface="微软雅黑" pitchFamily="34" charset="-122"/>
              <a:buChar char="■"/>
            </a:pPr>
            <a:r>
              <a:rPr lang="zh-CN" altLang="en-US" sz="5600" b="1" kern="100" dirty="0">
                <a:solidFill>
                  <a:schemeClr val="accent2"/>
                </a:solidFill>
                <a:latin typeface="+mn-ea"/>
                <a:cs typeface="Times New Roman"/>
              </a:rPr>
              <a:t>沪建院教</a:t>
            </a:r>
            <a:r>
              <a:rPr lang="en-US" altLang="zh-CN" sz="5600" b="1" kern="100" dirty="0">
                <a:solidFill>
                  <a:schemeClr val="accent2"/>
                </a:solidFill>
                <a:latin typeface="+mn-ea"/>
                <a:cs typeface="Times New Roman"/>
              </a:rPr>
              <a:t>〔</a:t>
            </a:r>
            <a:r>
              <a:rPr lang="en-US" sz="5600" b="1" kern="100" dirty="0">
                <a:solidFill>
                  <a:schemeClr val="accent2"/>
                </a:solidFill>
                <a:latin typeface="+mn-ea"/>
                <a:cs typeface="Times New Roman"/>
              </a:rPr>
              <a:t>2015</a:t>
            </a:r>
            <a:r>
              <a:rPr lang="en-US" altLang="zh-CN" sz="5600" b="1" kern="100" dirty="0">
                <a:solidFill>
                  <a:schemeClr val="accent2"/>
                </a:solidFill>
                <a:latin typeface="+mn-ea"/>
                <a:cs typeface="Times New Roman"/>
              </a:rPr>
              <a:t>〕</a:t>
            </a:r>
            <a:r>
              <a:rPr lang="en-US" sz="5600" b="1" kern="100" dirty="0">
                <a:solidFill>
                  <a:schemeClr val="accent2"/>
                </a:solidFill>
                <a:latin typeface="+mn-ea"/>
                <a:cs typeface="Times New Roman"/>
              </a:rPr>
              <a:t>3</a:t>
            </a:r>
            <a:r>
              <a:rPr lang="zh-CN" altLang="en-US" sz="5600" b="1" kern="100" dirty="0">
                <a:solidFill>
                  <a:schemeClr val="accent2"/>
                </a:solidFill>
                <a:latin typeface="+mn-ea"/>
                <a:cs typeface="Times New Roman"/>
              </a:rPr>
              <a:t>号文：上海建桥学院关于印发</a:t>
            </a:r>
            <a:r>
              <a:rPr lang="en-US" altLang="zh-CN" sz="5600" b="1" kern="100" dirty="0">
                <a:solidFill>
                  <a:schemeClr val="accent2"/>
                </a:solidFill>
                <a:latin typeface="+mn-ea"/>
                <a:cs typeface="Times New Roman"/>
              </a:rPr>
              <a:t>《</a:t>
            </a:r>
            <a:r>
              <a:rPr lang="zh-CN" altLang="en-US" sz="5600" b="1" kern="100" dirty="0">
                <a:solidFill>
                  <a:schemeClr val="accent2"/>
                </a:solidFill>
                <a:latin typeface="+mn-ea"/>
                <a:cs typeface="Times New Roman"/>
              </a:rPr>
              <a:t>上海建桥学院课程审核委员会章程</a:t>
            </a:r>
            <a:r>
              <a:rPr lang="en-US" altLang="zh-CN" sz="5600" b="1" kern="100" dirty="0">
                <a:solidFill>
                  <a:schemeClr val="accent2"/>
                </a:solidFill>
                <a:latin typeface="+mn-ea"/>
                <a:cs typeface="Times New Roman"/>
              </a:rPr>
              <a:t>》</a:t>
            </a:r>
            <a:r>
              <a:rPr lang="zh-CN" altLang="en-US" sz="5600" b="1" kern="100" dirty="0">
                <a:solidFill>
                  <a:schemeClr val="accent2"/>
                </a:solidFill>
                <a:latin typeface="+mn-ea"/>
                <a:cs typeface="Times New Roman"/>
              </a:rPr>
              <a:t>的通知</a:t>
            </a:r>
          </a:p>
          <a:p>
            <a:pPr algn="just">
              <a:lnSpc>
                <a:spcPts val="2025"/>
              </a:lnSpc>
              <a:buClr>
                <a:srgbClr val="225BA2"/>
              </a:buClr>
              <a:buFont typeface="微软雅黑" pitchFamily="34" charset="-122"/>
              <a:buChar char="■"/>
            </a:pPr>
            <a:r>
              <a:rPr lang="zh-CN" altLang="en-US" sz="5600" b="1" kern="100" dirty="0">
                <a:solidFill>
                  <a:schemeClr val="accent2"/>
                </a:solidFill>
                <a:latin typeface="+mn-ea"/>
                <a:cs typeface="Times New Roman"/>
              </a:rPr>
              <a:t>沪建院教</a:t>
            </a:r>
            <a:r>
              <a:rPr lang="en-US" altLang="zh-CN" sz="5600" b="1" kern="100" dirty="0">
                <a:solidFill>
                  <a:schemeClr val="accent2"/>
                </a:solidFill>
                <a:latin typeface="+mn-ea"/>
                <a:cs typeface="Times New Roman"/>
              </a:rPr>
              <a:t>〔</a:t>
            </a:r>
            <a:r>
              <a:rPr lang="en-US" sz="5600" b="1" kern="100" dirty="0">
                <a:solidFill>
                  <a:schemeClr val="accent2"/>
                </a:solidFill>
                <a:latin typeface="+mn-ea"/>
                <a:cs typeface="Times New Roman"/>
              </a:rPr>
              <a:t>2015</a:t>
            </a:r>
            <a:r>
              <a:rPr lang="en-US" altLang="zh-CN" sz="5600" b="1" kern="100" dirty="0">
                <a:solidFill>
                  <a:schemeClr val="accent2"/>
                </a:solidFill>
                <a:latin typeface="+mn-ea"/>
                <a:cs typeface="Times New Roman"/>
              </a:rPr>
              <a:t>〕</a:t>
            </a:r>
            <a:r>
              <a:rPr lang="en-US" sz="5600" b="1" kern="100" dirty="0">
                <a:solidFill>
                  <a:schemeClr val="accent2"/>
                </a:solidFill>
                <a:latin typeface="+mn-ea"/>
                <a:cs typeface="Times New Roman"/>
              </a:rPr>
              <a:t>4</a:t>
            </a:r>
            <a:r>
              <a:rPr lang="zh-CN" altLang="en-US" sz="5600" b="1" kern="100" dirty="0">
                <a:solidFill>
                  <a:schemeClr val="accent2"/>
                </a:solidFill>
                <a:latin typeface="+mn-ea"/>
                <a:cs typeface="Times New Roman"/>
              </a:rPr>
              <a:t>号文：</a:t>
            </a:r>
            <a:r>
              <a:rPr lang="en-US" altLang="zh-CN" sz="5600" b="1" kern="100" dirty="0">
                <a:solidFill>
                  <a:schemeClr val="accent2"/>
                </a:solidFill>
                <a:latin typeface="+mn-ea"/>
                <a:cs typeface="Times New Roman"/>
              </a:rPr>
              <a:t>《</a:t>
            </a:r>
            <a:r>
              <a:rPr lang="zh-CN" altLang="en-US" sz="5600" b="1" kern="100" dirty="0">
                <a:solidFill>
                  <a:schemeClr val="accent2"/>
                </a:solidFill>
                <a:latin typeface="+mn-ea"/>
                <a:cs typeface="Times New Roman"/>
              </a:rPr>
              <a:t>关于公布</a:t>
            </a:r>
            <a:r>
              <a:rPr lang="en-US" sz="5600" b="1" kern="100" dirty="0">
                <a:solidFill>
                  <a:schemeClr val="accent2"/>
                </a:solidFill>
                <a:latin typeface="+mn-ea"/>
                <a:cs typeface="Times New Roman"/>
              </a:rPr>
              <a:t>2015</a:t>
            </a:r>
            <a:r>
              <a:rPr lang="zh-CN" altLang="en-US" sz="5600" b="1" kern="100" dirty="0">
                <a:solidFill>
                  <a:schemeClr val="accent2"/>
                </a:solidFill>
                <a:latin typeface="+mn-ea"/>
                <a:cs typeface="Times New Roman"/>
              </a:rPr>
              <a:t>年度教学改革与教学基本建设立项项目名单的通知</a:t>
            </a:r>
            <a:r>
              <a:rPr lang="en-US" altLang="zh-CN" sz="5600" b="1" kern="100" dirty="0">
                <a:solidFill>
                  <a:schemeClr val="accent2"/>
                </a:solidFill>
                <a:latin typeface="+mn-ea"/>
                <a:cs typeface="Times New Roman"/>
              </a:rPr>
              <a:t>》</a:t>
            </a:r>
          </a:p>
          <a:p>
            <a:pPr algn="just">
              <a:lnSpc>
                <a:spcPts val="2025"/>
              </a:lnSpc>
              <a:buClr>
                <a:srgbClr val="225BA2"/>
              </a:buClr>
              <a:buFont typeface="微软雅黑" pitchFamily="34" charset="-122"/>
              <a:buChar char="■"/>
            </a:pPr>
            <a:r>
              <a:rPr lang="zh-CN" altLang="en-US" sz="5600" b="1" kern="100" dirty="0">
                <a:solidFill>
                  <a:schemeClr val="accent2"/>
                </a:solidFill>
                <a:latin typeface="+mn-ea"/>
                <a:cs typeface="Times New Roman"/>
              </a:rPr>
              <a:t>沪建院教</a:t>
            </a:r>
            <a:r>
              <a:rPr lang="en-US" altLang="zh-CN" sz="5600" b="1" kern="100" dirty="0">
                <a:solidFill>
                  <a:schemeClr val="accent2"/>
                </a:solidFill>
                <a:latin typeface="+mn-ea"/>
                <a:cs typeface="Times New Roman"/>
              </a:rPr>
              <a:t>〔</a:t>
            </a:r>
            <a:r>
              <a:rPr lang="en-US" sz="5600" b="1" kern="100" dirty="0">
                <a:solidFill>
                  <a:schemeClr val="accent2"/>
                </a:solidFill>
                <a:latin typeface="+mn-ea"/>
                <a:cs typeface="Times New Roman"/>
              </a:rPr>
              <a:t>2015</a:t>
            </a:r>
            <a:r>
              <a:rPr lang="en-US" altLang="zh-CN" sz="5600" b="1" kern="100" dirty="0">
                <a:solidFill>
                  <a:schemeClr val="accent2"/>
                </a:solidFill>
                <a:latin typeface="+mn-ea"/>
                <a:cs typeface="Times New Roman"/>
              </a:rPr>
              <a:t>〕</a:t>
            </a:r>
            <a:r>
              <a:rPr lang="en-US" sz="5600" b="1" kern="100" dirty="0">
                <a:solidFill>
                  <a:schemeClr val="accent2"/>
                </a:solidFill>
                <a:latin typeface="+mn-ea"/>
                <a:cs typeface="Times New Roman"/>
              </a:rPr>
              <a:t>5</a:t>
            </a:r>
            <a:r>
              <a:rPr lang="zh-CN" altLang="en-US" sz="5600" b="1" kern="100" dirty="0">
                <a:solidFill>
                  <a:schemeClr val="accent2"/>
                </a:solidFill>
                <a:latin typeface="+mn-ea"/>
                <a:cs typeface="Times New Roman"/>
              </a:rPr>
              <a:t>号文</a:t>
            </a:r>
            <a:r>
              <a:rPr lang="en-US" sz="5600" b="1" kern="100" dirty="0">
                <a:solidFill>
                  <a:schemeClr val="accent2"/>
                </a:solidFill>
                <a:latin typeface="+mn-ea"/>
                <a:cs typeface="Times New Roman"/>
              </a:rPr>
              <a:t>:</a:t>
            </a:r>
            <a:r>
              <a:rPr lang="en-US" altLang="zh-CN" sz="5600" b="1" kern="100" dirty="0">
                <a:solidFill>
                  <a:schemeClr val="accent2"/>
                </a:solidFill>
                <a:latin typeface="+mn-ea"/>
                <a:cs typeface="Times New Roman"/>
              </a:rPr>
              <a:t>《</a:t>
            </a:r>
            <a:r>
              <a:rPr lang="zh-CN" altLang="en-US" sz="5600" b="1" kern="100" dirty="0">
                <a:solidFill>
                  <a:schemeClr val="accent2"/>
                </a:solidFill>
                <a:latin typeface="+mn-ea"/>
                <a:cs typeface="Times New Roman"/>
              </a:rPr>
              <a:t>上海建桥学院本科专业评估管理办法（修订稿）</a:t>
            </a:r>
            <a:r>
              <a:rPr lang="en-US" altLang="zh-CN" sz="5600" b="1" kern="100" dirty="0">
                <a:solidFill>
                  <a:schemeClr val="accent2"/>
                </a:solidFill>
                <a:latin typeface="+mn-ea"/>
                <a:cs typeface="Times New Roman"/>
              </a:rPr>
              <a:t>》</a:t>
            </a:r>
            <a:endParaRPr lang="zh-CN" altLang="en-US" sz="5600" b="1" kern="100" dirty="0">
              <a:solidFill>
                <a:schemeClr val="accent2"/>
              </a:solidFill>
              <a:latin typeface="+mn-ea"/>
              <a:cs typeface="Times New Roman"/>
            </a:endParaRPr>
          </a:p>
          <a:p>
            <a:pPr algn="just">
              <a:lnSpc>
                <a:spcPts val="2025"/>
              </a:lnSpc>
              <a:buClr>
                <a:srgbClr val="225BA2"/>
              </a:buClr>
              <a:buFont typeface="微软雅黑" pitchFamily="34" charset="-122"/>
              <a:buChar char="■"/>
            </a:pPr>
            <a:r>
              <a:rPr lang="zh-CN" altLang="en-US" sz="5600" b="1" kern="100" dirty="0">
                <a:solidFill>
                  <a:schemeClr val="accent2"/>
                </a:solidFill>
                <a:latin typeface="+mn-ea"/>
                <a:cs typeface="Times New Roman"/>
              </a:rPr>
              <a:t>沪建院教</a:t>
            </a:r>
            <a:r>
              <a:rPr lang="en-US" altLang="zh-CN" sz="5600" b="1" kern="100" dirty="0">
                <a:solidFill>
                  <a:schemeClr val="accent2"/>
                </a:solidFill>
                <a:latin typeface="+mn-ea"/>
                <a:cs typeface="Times New Roman"/>
              </a:rPr>
              <a:t>〔</a:t>
            </a:r>
            <a:r>
              <a:rPr lang="en-US" sz="5600" b="1" kern="100" dirty="0">
                <a:solidFill>
                  <a:schemeClr val="accent2"/>
                </a:solidFill>
                <a:latin typeface="+mn-ea"/>
                <a:cs typeface="Times New Roman"/>
              </a:rPr>
              <a:t>2015</a:t>
            </a:r>
            <a:r>
              <a:rPr lang="en-US" altLang="zh-CN" sz="5600" b="1" kern="100" dirty="0">
                <a:solidFill>
                  <a:schemeClr val="accent2"/>
                </a:solidFill>
                <a:latin typeface="+mn-ea"/>
                <a:cs typeface="Times New Roman"/>
              </a:rPr>
              <a:t>〕</a:t>
            </a:r>
            <a:r>
              <a:rPr lang="en-US" sz="5600" b="1" kern="100" dirty="0">
                <a:solidFill>
                  <a:schemeClr val="accent2"/>
                </a:solidFill>
                <a:latin typeface="+mn-ea"/>
                <a:cs typeface="Times New Roman"/>
              </a:rPr>
              <a:t>6</a:t>
            </a:r>
            <a:r>
              <a:rPr lang="zh-CN" altLang="en-US" sz="5600" b="1" kern="100" dirty="0">
                <a:solidFill>
                  <a:schemeClr val="accent2"/>
                </a:solidFill>
                <a:latin typeface="+mn-ea"/>
                <a:cs typeface="Times New Roman"/>
              </a:rPr>
              <a:t>号文：上海建桥学院关于印发</a:t>
            </a:r>
            <a:r>
              <a:rPr lang="en-US" altLang="zh-CN" sz="5600" b="1" kern="100" dirty="0">
                <a:solidFill>
                  <a:schemeClr val="accent2"/>
                </a:solidFill>
                <a:latin typeface="+mn-ea"/>
                <a:cs typeface="Times New Roman"/>
              </a:rPr>
              <a:t>《</a:t>
            </a:r>
            <a:r>
              <a:rPr lang="zh-CN" altLang="en-US" sz="5600" b="1" kern="100" dirty="0">
                <a:solidFill>
                  <a:schemeClr val="accent2"/>
                </a:solidFill>
                <a:latin typeface="+mn-ea"/>
                <a:cs typeface="Times New Roman"/>
              </a:rPr>
              <a:t>上海建桥学院学生评教办法</a:t>
            </a:r>
            <a:r>
              <a:rPr lang="en-US" altLang="zh-CN" sz="5600" b="1" kern="100" dirty="0">
                <a:solidFill>
                  <a:schemeClr val="accent2"/>
                </a:solidFill>
                <a:latin typeface="+mn-ea"/>
                <a:cs typeface="Times New Roman"/>
              </a:rPr>
              <a:t>》</a:t>
            </a:r>
            <a:r>
              <a:rPr lang="zh-CN" altLang="en-US" sz="5600" b="1" kern="100" dirty="0">
                <a:solidFill>
                  <a:schemeClr val="accent2"/>
                </a:solidFill>
                <a:latin typeface="+mn-ea"/>
                <a:cs typeface="Times New Roman"/>
              </a:rPr>
              <a:t>的通知</a:t>
            </a:r>
          </a:p>
          <a:p>
            <a:pPr algn="just">
              <a:lnSpc>
                <a:spcPts val="2025"/>
              </a:lnSpc>
              <a:buClr>
                <a:srgbClr val="225BA2"/>
              </a:buClr>
              <a:buFont typeface="微软雅黑" pitchFamily="34" charset="-122"/>
              <a:buChar char="■"/>
            </a:pPr>
            <a:r>
              <a:rPr lang="zh-CN" altLang="en-US" sz="5600" b="1" kern="100" dirty="0">
                <a:solidFill>
                  <a:schemeClr val="accent2"/>
                </a:solidFill>
                <a:latin typeface="+mn-ea"/>
                <a:cs typeface="Times New Roman"/>
              </a:rPr>
              <a:t>沪建院教</a:t>
            </a:r>
            <a:r>
              <a:rPr lang="en-US" altLang="zh-CN" sz="5600" b="1" kern="100" dirty="0">
                <a:solidFill>
                  <a:schemeClr val="accent2"/>
                </a:solidFill>
                <a:latin typeface="+mn-ea"/>
                <a:cs typeface="Times New Roman"/>
              </a:rPr>
              <a:t>〔</a:t>
            </a:r>
            <a:r>
              <a:rPr lang="en-US" sz="5600" b="1" kern="100" dirty="0">
                <a:solidFill>
                  <a:schemeClr val="accent2"/>
                </a:solidFill>
                <a:latin typeface="+mn-ea"/>
                <a:cs typeface="Times New Roman"/>
              </a:rPr>
              <a:t>2015</a:t>
            </a:r>
            <a:r>
              <a:rPr lang="en-US" altLang="zh-CN" sz="5600" b="1" kern="100" dirty="0">
                <a:solidFill>
                  <a:schemeClr val="accent2"/>
                </a:solidFill>
                <a:latin typeface="+mn-ea"/>
                <a:cs typeface="Times New Roman"/>
              </a:rPr>
              <a:t>〕</a:t>
            </a:r>
            <a:r>
              <a:rPr lang="en-US" sz="5600" b="1" kern="100" dirty="0">
                <a:solidFill>
                  <a:schemeClr val="accent2"/>
                </a:solidFill>
                <a:latin typeface="+mn-ea"/>
                <a:cs typeface="Times New Roman"/>
              </a:rPr>
              <a:t>12</a:t>
            </a:r>
            <a:r>
              <a:rPr lang="zh-CN" altLang="en-US" sz="5600" b="1" kern="100" dirty="0">
                <a:solidFill>
                  <a:schemeClr val="accent2"/>
                </a:solidFill>
                <a:latin typeface="+mn-ea"/>
                <a:cs typeface="Times New Roman"/>
              </a:rPr>
              <a:t>号文：关于印发</a:t>
            </a:r>
            <a:r>
              <a:rPr lang="en-US" altLang="zh-CN" sz="5600" b="1" kern="100" dirty="0">
                <a:solidFill>
                  <a:schemeClr val="accent2"/>
                </a:solidFill>
                <a:latin typeface="+mn-ea"/>
                <a:cs typeface="Times New Roman"/>
              </a:rPr>
              <a:t>《</a:t>
            </a:r>
            <a:r>
              <a:rPr lang="zh-CN" altLang="en-US" sz="5600" b="1" kern="100" dirty="0">
                <a:solidFill>
                  <a:schemeClr val="accent2"/>
                </a:solidFill>
                <a:latin typeface="+mn-ea"/>
                <a:cs typeface="Times New Roman"/>
              </a:rPr>
              <a:t>上海建桥学院专业培养质量追踪改进实施办法</a:t>
            </a:r>
            <a:r>
              <a:rPr lang="en-US" altLang="zh-CN" sz="5600" b="1" kern="100" dirty="0">
                <a:solidFill>
                  <a:schemeClr val="accent2"/>
                </a:solidFill>
                <a:latin typeface="+mn-ea"/>
                <a:cs typeface="Times New Roman"/>
              </a:rPr>
              <a:t>》</a:t>
            </a:r>
            <a:r>
              <a:rPr lang="zh-CN" altLang="en-US" sz="5600" b="1" kern="100" dirty="0">
                <a:solidFill>
                  <a:schemeClr val="accent2"/>
                </a:solidFill>
                <a:latin typeface="+mn-ea"/>
                <a:cs typeface="Times New Roman"/>
              </a:rPr>
              <a:t>的通知</a:t>
            </a:r>
            <a:endParaRPr lang="en-US" altLang="zh-CN" sz="5600" b="1" kern="100" dirty="0">
              <a:solidFill>
                <a:schemeClr val="accent2"/>
              </a:solidFill>
              <a:latin typeface="+mn-ea"/>
              <a:cs typeface="Times New Roman"/>
            </a:endParaRPr>
          </a:p>
          <a:p>
            <a:pPr algn="just">
              <a:lnSpc>
                <a:spcPts val="2025"/>
              </a:lnSpc>
              <a:buClr>
                <a:srgbClr val="225BA2"/>
              </a:buClr>
              <a:buFont typeface="微软雅黑" pitchFamily="34" charset="-122"/>
              <a:buChar char="■"/>
            </a:pPr>
            <a:r>
              <a:rPr lang="zh-CN" altLang="en-US" sz="5600" b="1" kern="100" dirty="0">
                <a:solidFill>
                  <a:schemeClr val="accent2"/>
                </a:solidFill>
                <a:latin typeface="+mn-ea"/>
                <a:cs typeface="Times New Roman"/>
              </a:rPr>
              <a:t>沪建院教</a:t>
            </a:r>
            <a:r>
              <a:rPr lang="en-US" altLang="zh-CN" sz="5600" b="1" kern="100" dirty="0">
                <a:solidFill>
                  <a:schemeClr val="accent2"/>
                </a:solidFill>
                <a:latin typeface="+mn-ea"/>
                <a:cs typeface="Times New Roman"/>
              </a:rPr>
              <a:t>〔</a:t>
            </a:r>
            <a:r>
              <a:rPr lang="en-US" sz="5600" b="1" kern="100" dirty="0">
                <a:solidFill>
                  <a:schemeClr val="accent2"/>
                </a:solidFill>
                <a:latin typeface="+mn-ea"/>
                <a:cs typeface="Times New Roman"/>
              </a:rPr>
              <a:t>2015</a:t>
            </a:r>
            <a:r>
              <a:rPr lang="en-US" altLang="zh-CN" sz="5600" b="1" kern="100" dirty="0">
                <a:solidFill>
                  <a:schemeClr val="accent2"/>
                </a:solidFill>
                <a:latin typeface="+mn-ea"/>
                <a:cs typeface="Times New Roman"/>
              </a:rPr>
              <a:t>〕</a:t>
            </a:r>
            <a:r>
              <a:rPr lang="en-US" sz="5600" b="1" kern="100" dirty="0">
                <a:solidFill>
                  <a:schemeClr val="accent2"/>
                </a:solidFill>
                <a:latin typeface="+mn-ea"/>
                <a:cs typeface="Times New Roman"/>
              </a:rPr>
              <a:t>13</a:t>
            </a:r>
            <a:r>
              <a:rPr lang="zh-CN" altLang="en-US" sz="5600" b="1" kern="100" dirty="0">
                <a:solidFill>
                  <a:schemeClr val="accent2"/>
                </a:solidFill>
                <a:latin typeface="+mn-ea"/>
                <a:cs typeface="Times New Roman"/>
              </a:rPr>
              <a:t>号文：关于修订</a:t>
            </a:r>
            <a:r>
              <a:rPr lang="en-US" altLang="zh-CN" sz="5600" b="1" kern="100" dirty="0">
                <a:solidFill>
                  <a:schemeClr val="accent2"/>
                </a:solidFill>
                <a:latin typeface="+mn-ea"/>
                <a:cs typeface="Times New Roman"/>
              </a:rPr>
              <a:t>《</a:t>
            </a:r>
            <a:r>
              <a:rPr lang="zh-CN" altLang="en-US" sz="5600" b="1" kern="100" dirty="0">
                <a:solidFill>
                  <a:schemeClr val="accent2"/>
                </a:solidFill>
                <a:latin typeface="+mn-ea"/>
                <a:cs typeface="Times New Roman"/>
              </a:rPr>
              <a:t>上海建桥学院课程考核管理办法</a:t>
            </a:r>
            <a:r>
              <a:rPr lang="en-US" altLang="zh-CN" sz="5600" b="1" kern="100" dirty="0">
                <a:solidFill>
                  <a:schemeClr val="accent2"/>
                </a:solidFill>
                <a:latin typeface="+mn-ea"/>
                <a:cs typeface="Times New Roman"/>
              </a:rPr>
              <a:t>》</a:t>
            </a:r>
            <a:r>
              <a:rPr lang="zh-CN" altLang="en-US" sz="5600" b="1" kern="100" dirty="0">
                <a:solidFill>
                  <a:schemeClr val="accent2"/>
                </a:solidFill>
                <a:latin typeface="+mn-ea"/>
                <a:cs typeface="Times New Roman"/>
              </a:rPr>
              <a:t>的通知</a:t>
            </a:r>
            <a:endParaRPr lang="en-US" sz="5600" b="1" kern="100" dirty="0">
              <a:solidFill>
                <a:schemeClr val="accent2"/>
              </a:solidFill>
              <a:latin typeface="+mn-ea"/>
              <a:cs typeface="Times New Roman"/>
            </a:endParaRPr>
          </a:p>
          <a:p>
            <a:pPr algn="just">
              <a:lnSpc>
                <a:spcPts val="2025"/>
              </a:lnSpc>
              <a:buClr>
                <a:srgbClr val="225BA2"/>
              </a:buClr>
              <a:buFont typeface="微软雅黑" pitchFamily="34" charset="-122"/>
              <a:buChar char="■"/>
            </a:pPr>
            <a:r>
              <a:rPr lang="zh-CN" altLang="en-US" sz="5600" b="1" kern="100" dirty="0">
                <a:solidFill>
                  <a:schemeClr val="accent2"/>
                </a:solidFill>
                <a:latin typeface="+mn-ea"/>
                <a:cs typeface="Times New Roman"/>
              </a:rPr>
              <a:t>沪建院办</a:t>
            </a:r>
            <a:r>
              <a:rPr lang="en-US" altLang="zh-CN" sz="5600" b="1" kern="100" dirty="0">
                <a:solidFill>
                  <a:schemeClr val="accent2"/>
                </a:solidFill>
                <a:latin typeface="+mn-ea"/>
                <a:cs typeface="Times New Roman"/>
              </a:rPr>
              <a:t>〔</a:t>
            </a:r>
            <a:r>
              <a:rPr lang="en-US" sz="5600" b="1" kern="100" dirty="0">
                <a:solidFill>
                  <a:schemeClr val="accent2"/>
                </a:solidFill>
                <a:latin typeface="+mn-ea"/>
                <a:cs typeface="Times New Roman"/>
              </a:rPr>
              <a:t>2015</a:t>
            </a:r>
            <a:r>
              <a:rPr lang="en-US" altLang="zh-CN" sz="5600" b="1" kern="100" dirty="0">
                <a:solidFill>
                  <a:schemeClr val="accent2"/>
                </a:solidFill>
                <a:latin typeface="+mn-ea"/>
                <a:cs typeface="Times New Roman"/>
              </a:rPr>
              <a:t>〕</a:t>
            </a:r>
            <a:r>
              <a:rPr lang="en-US" sz="5600" b="1" kern="100" dirty="0">
                <a:solidFill>
                  <a:schemeClr val="accent2"/>
                </a:solidFill>
                <a:latin typeface="+mn-ea"/>
                <a:cs typeface="Times New Roman"/>
              </a:rPr>
              <a:t>14</a:t>
            </a:r>
            <a:r>
              <a:rPr lang="zh-CN" altLang="en-US" sz="5600" b="1" kern="100" dirty="0">
                <a:solidFill>
                  <a:schemeClr val="accent2"/>
                </a:solidFill>
                <a:latin typeface="+mn-ea"/>
                <a:cs typeface="Times New Roman"/>
              </a:rPr>
              <a:t>号文：</a:t>
            </a:r>
            <a:r>
              <a:rPr lang="en-US" altLang="zh-CN" sz="5600" b="1" kern="100" dirty="0">
                <a:solidFill>
                  <a:schemeClr val="accent2"/>
                </a:solidFill>
                <a:latin typeface="+mn-ea"/>
                <a:cs typeface="Times New Roman"/>
              </a:rPr>
              <a:t>《</a:t>
            </a:r>
            <a:r>
              <a:rPr lang="zh-CN" altLang="en-US" sz="5600" b="1" kern="100" dirty="0">
                <a:solidFill>
                  <a:schemeClr val="accent2"/>
                </a:solidFill>
                <a:latin typeface="+mn-ea"/>
                <a:cs typeface="Times New Roman"/>
              </a:rPr>
              <a:t>上海建桥学院关于成立创新创业推进工作领导小组的通知</a:t>
            </a:r>
            <a:r>
              <a:rPr lang="en-US" altLang="zh-CN" sz="5600" b="1" kern="100" dirty="0">
                <a:solidFill>
                  <a:schemeClr val="accent2"/>
                </a:solidFill>
                <a:latin typeface="+mn-ea"/>
                <a:cs typeface="Times New Roman"/>
              </a:rPr>
              <a:t>》 </a:t>
            </a:r>
            <a:r>
              <a:rPr lang="en-US" sz="5600" b="1" kern="100" dirty="0">
                <a:solidFill>
                  <a:schemeClr val="accent2"/>
                </a:solidFill>
                <a:latin typeface="+mn-ea"/>
                <a:cs typeface="Times New Roman"/>
              </a:rPr>
              <a:t> </a:t>
            </a:r>
            <a:endParaRPr lang="zh-CN" altLang="en-US" sz="5600" b="1" kern="100" dirty="0">
              <a:solidFill>
                <a:schemeClr val="accent2"/>
              </a:solidFill>
              <a:latin typeface="+mn-ea"/>
              <a:cs typeface="Times New Roman"/>
            </a:endParaRPr>
          </a:p>
          <a:p>
            <a:pPr>
              <a:lnSpc>
                <a:spcPts val="2025"/>
              </a:lnSpc>
              <a:buClr>
                <a:srgbClr val="225BA2"/>
              </a:buClr>
              <a:buFont typeface="微软雅黑" pitchFamily="34" charset="-122"/>
              <a:buChar char="■"/>
            </a:pPr>
            <a:r>
              <a:rPr lang="zh-CN" altLang="en-US" sz="5600" b="1" kern="100" dirty="0">
                <a:solidFill>
                  <a:schemeClr val="accent2"/>
                </a:solidFill>
                <a:latin typeface="+mn-ea"/>
                <a:cs typeface="Times New Roman"/>
              </a:rPr>
              <a:t>沪建院教</a:t>
            </a:r>
            <a:r>
              <a:rPr lang="en-US" altLang="zh-CN" sz="5600" b="1" kern="100" dirty="0">
                <a:solidFill>
                  <a:schemeClr val="accent2"/>
                </a:solidFill>
                <a:latin typeface="+mn-ea"/>
                <a:cs typeface="Times New Roman"/>
              </a:rPr>
              <a:t>〔</a:t>
            </a:r>
            <a:r>
              <a:rPr lang="en-US" altLang="en-US" sz="5600" b="1" kern="100" dirty="0">
                <a:solidFill>
                  <a:schemeClr val="accent2"/>
                </a:solidFill>
                <a:latin typeface="+mn-ea"/>
                <a:cs typeface="Times New Roman"/>
              </a:rPr>
              <a:t>2015</a:t>
            </a:r>
            <a:r>
              <a:rPr lang="en-US" altLang="zh-CN" sz="5600" b="1" kern="100" dirty="0">
                <a:solidFill>
                  <a:schemeClr val="accent2"/>
                </a:solidFill>
                <a:latin typeface="+mn-ea"/>
                <a:cs typeface="Times New Roman"/>
              </a:rPr>
              <a:t>〕</a:t>
            </a:r>
            <a:r>
              <a:rPr lang="en-US" altLang="en-US" sz="5600" b="1" kern="100" dirty="0">
                <a:solidFill>
                  <a:schemeClr val="accent2"/>
                </a:solidFill>
                <a:latin typeface="+mn-ea"/>
                <a:cs typeface="Times New Roman"/>
              </a:rPr>
              <a:t>15</a:t>
            </a:r>
            <a:r>
              <a:rPr lang="zh-CN" altLang="en-US" sz="5600" b="1" kern="100" dirty="0">
                <a:solidFill>
                  <a:schemeClr val="accent2"/>
                </a:solidFill>
                <a:latin typeface="+mn-ea"/>
                <a:cs typeface="Times New Roman"/>
              </a:rPr>
              <a:t>号文：关于修订</a:t>
            </a:r>
            <a:r>
              <a:rPr lang="en-US" altLang="zh-CN" sz="5600" b="1" kern="100" dirty="0">
                <a:solidFill>
                  <a:schemeClr val="accent2"/>
                </a:solidFill>
                <a:latin typeface="+mn-ea"/>
                <a:cs typeface="Times New Roman"/>
              </a:rPr>
              <a:t>《</a:t>
            </a:r>
            <a:r>
              <a:rPr lang="zh-CN" altLang="en-US" sz="5600" b="1" kern="100" dirty="0">
                <a:solidFill>
                  <a:schemeClr val="accent2"/>
                </a:solidFill>
                <a:latin typeface="+mn-ea"/>
                <a:cs typeface="Times New Roman"/>
              </a:rPr>
              <a:t>上海建桥学院教学工作委员会章程</a:t>
            </a:r>
            <a:r>
              <a:rPr lang="en-US" altLang="zh-CN" sz="5600" b="1" kern="100" dirty="0">
                <a:solidFill>
                  <a:schemeClr val="accent2"/>
                </a:solidFill>
                <a:latin typeface="+mn-ea"/>
                <a:cs typeface="Times New Roman"/>
              </a:rPr>
              <a:t>》</a:t>
            </a:r>
            <a:r>
              <a:rPr lang="zh-CN" altLang="en-US" sz="5600" b="1" kern="100" dirty="0">
                <a:solidFill>
                  <a:schemeClr val="accent2"/>
                </a:solidFill>
                <a:latin typeface="+mn-ea"/>
                <a:cs typeface="Times New Roman"/>
              </a:rPr>
              <a:t>的通知</a:t>
            </a:r>
          </a:p>
          <a:p>
            <a:pPr>
              <a:buClr>
                <a:srgbClr val="225BA2"/>
              </a:buClr>
              <a:buFont typeface="微软雅黑" pitchFamily="34" charset="-122"/>
              <a:buChar char="■"/>
            </a:pPr>
            <a:endParaRPr lang="zh-CN" altLang="en-US" sz="5600" b="1" kern="100" dirty="0">
              <a:solidFill>
                <a:schemeClr val="accent2"/>
              </a:solidFill>
              <a:latin typeface="+mn-ea"/>
              <a:cs typeface="Times New Roman"/>
            </a:endParaRPr>
          </a:p>
          <a:p>
            <a:pPr>
              <a:buClr>
                <a:srgbClr val="225BA2"/>
              </a:buClr>
              <a:buFont typeface="微软雅黑" pitchFamily="34" charset="-122"/>
              <a:buChar char="■"/>
            </a:pPr>
            <a:endParaRPr lang="zh-CN" altLang="en-US" sz="1100" dirty="0">
              <a:solidFill>
                <a:schemeClr val="accent2"/>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123478"/>
            <a:ext cx="8286808" cy="5501506"/>
          </a:xfrm>
          <a:prstGeom prst="rect">
            <a:avLst/>
          </a:prstGeom>
        </p:spPr>
        <p:txBody>
          <a:bodyPr wrap="square">
            <a:spAutoFit/>
          </a:bodyPr>
          <a:lstStyle/>
          <a:p>
            <a:pPr marL="342900" indent="-342900" algn="just">
              <a:lnSpc>
                <a:spcPts val="2025"/>
              </a:lnSpc>
              <a:spcBef>
                <a:spcPct val="20000"/>
              </a:spcBef>
              <a:spcAft>
                <a:spcPts val="0"/>
              </a:spcAft>
              <a:buClr>
                <a:srgbClr val="225BA2"/>
              </a:buClr>
            </a:pPr>
            <a:r>
              <a:rPr lang="en-US" altLang="zh-CN" sz="800" kern="100" dirty="0">
                <a:solidFill>
                  <a:schemeClr val="accent2"/>
                </a:solidFill>
                <a:ea typeface="楷体"/>
                <a:cs typeface="Times New Roman"/>
              </a:rPr>
              <a:t> </a:t>
            </a:r>
            <a:endParaRPr lang="en-US" altLang="en-US" sz="1500" b="1" kern="100" dirty="0">
              <a:solidFill>
                <a:schemeClr val="accent2"/>
              </a:solidFill>
              <a:latin typeface="+mn-ea"/>
              <a:cs typeface="Times New Roman"/>
            </a:endParaRPr>
          </a:p>
          <a:p>
            <a:pPr marL="200918" indent="-200918" algn="just" defTabSz="514350">
              <a:lnSpc>
                <a:spcPct val="150000"/>
              </a:lnSpc>
              <a:spcBef>
                <a:spcPts val="1013"/>
              </a:spcBef>
              <a:buClr>
                <a:srgbClr val="225BA2"/>
              </a:buClr>
              <a:buSzPct val="90000"/>
              <a:buFont typeface="微软雅黑" pitchFamily="34" charset="-122"/>
              <a:buChar char="■"/>
            </a:pPr>
            <a:r>
              <a:rPr lang="zh-CN" altLang="en-US" sz="1400" b="1" kern="100" dirty="0">
                <a:solidFill>
                  <a:schemeClr val="accent2"/>
                </a:solidFill>
                <a:latin typeface="+mn-ea"/>
                <a:ea typeface="+mj-ea"/>
                <a:cs typeface="Times New Roman"/>
              </a:rPr>
              <a:t>  沪建院人</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2015</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1</a:t>
            </a:r>
            <a:r>
              <a:rPr lang="zh-CN" altLang="en-US" sz="1400" b="1" kern="100" dirty="0">
                <a:solidFill>
                  <a:schemeClr val="accent2"/>
                </a:solidFill>
                <a:latin typeface="+mn-ea"/>
                <a:ea typeface="+mj-ea"/>
                <a:cs typeface="Times New Roman"/>
              </a:rPr>
              <a:t>号文：</a:t>
            </a:r>
            <a:r>
              <a:rPr lang="en-US" altLang="zh-CN" sz="1400" b="1" kern="100" dirty="0">
                <a:solidFill>
                  <a:schemeClr val="accent2"/>
                </a:solidFill>
                <a:latin typeface="+mn-ea"/>
                <a:ea typeface="+mj-ea"/>
                <a:cs typeface="Times New Roman"/>
              </a:rPr>
              <a:t>《</a:t>
            </a:r>
            <a:r>
              <a:rPr lang="zh-CN" altLang="en-US" sz="1400" b="1" kern="100" dirty="0">
                <a:solidFill>
                  <a:schemeClr val="accent2"/>
                </a:solidFill>
                <a:latin typeface="+mn-ea"/>
                <a:ea typeface="+mj-ea"/>
                <a:cs typeface="Times New Roman"/>
              </a:rPr>
              <a:t>上海建桥学院“建桥学者培养计划”实施办法</a:t>
            </a:r>
            <a:r>
              <a:rPr lang="en-US" altLang="zh-CN" sz="1400" b="1" kern="100" dirty="0">
                <a:solidFill>
                  <a:schemeClr val="accent2"/>
                </a:solidFill>
                <a:latin typeface="+mn-ea"/>
                <a:ea typeface="+mj-ea"/>
                <a:cs typeface="Times New Roman"/>
              </a:rPr>
              <a:t>》</a:t>
            </a:r>
            <a:endParaRPr lang="zh-CN" altLang="en-US" sz="1400" b="1" kern="100" dirty="0">
              <a:solidFill>
                <a:schemeClr val="accent2"/>
              </a:solidFill>
              <a:latin typeface="+mn-ea"/>
              <a:ea typeface="+mj-ea"/>
              <a:cs typeface="Times New Roman"/>
            </a:endParaRPr>
          </a:p>
          <a:p>
            <a:pPr marL="342900" indent="-342900" algn="just">
              <a:lnSpc>
                <a:spcPct val="150000"/>
              </a:lnSpc>
              <a:spcBef>
                <a:spcPct val="20000"/>
              </a:spcBef>
              <a:spcAft>
                <a:spcPts val="0"/>
              </a:spcAft>
              <a:buClr>
                <a:srgbClr val="225BA2"/>
              </a:buClr>
              <a:buFont typeface="微软雅黑" pitchFamily="34" charset="-122"/>
              <a:buChar char="■"/>
            </a:pPr>
            <a:r>
              <a:rPr lang="zh-CN" altLang="en-US" sz="1400" b="1" kern="100" dirty="0">
                <a:solidFill>
                  <a:schemeClr val="accent2"/>
                </a:solidFill>
                <a:latin typeface="+mn-ea"/>
                <a:ea typeface="+mj-ea"/>
                <a:cs typeface="Times New Roman"/>
              </a:rPr>
              <a:t>沪建院人</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2015</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2</a:t>
            </a:r>
            <a:r>
              <a:rPr lang="zh-CN" altLang="en-US" sz="1400" b="1" kern="100" dirty="0">
                <a:solidFill>
                  <a:schemeClr val="accent2"/>
                </a:solidFill>
                <a:latin typeface="+mn-ea"/>
                <a:ea typeface="+mj-ea"/>
                <a:cs typeface="Times New Roman"/>
              </a:rPr>
              <a:t>号文：</a:t>
            </a:r>
            <a:r>
              <a:rPr lang="en-US" altLang="zh-CN" sz="1400" b="1" kern="100" dirty="0">
                <a:solidFill>
                  <a:schemeClr val="accent2"/>
                </a:solidFill>
                <a:latin typeface="+mn-ea"/>
                <a:ea typeface="+mj-ea"/>
                <a:cs typeface="Times New Roman"/>
              </a:rPr>
              <a:t>《</a:t>
            </a:r>
            <a:r>
              <a:rPr lang="zh-CN" altLang="en-US" sz="1400" b="1" kern="100" dirty="0">
                <a:solidFill>
                  <a:schemeClr val="accent2"/>
                </a:solidFill>
                <a:latin typeface="+mn-ea"/>
                <a:ea typeface="+mj-ea"/>
                <a:cs typeface="Times New Roman"/>
              </a:rPr>
              <a:t>上海建桥学院“建桥优秀青年骨干人才计划”的实施办法（试行）</a:t>
            </a:r>
            <a:r>
              <a:rPr lang="en-US" altLang="zh-CN" sz="1400" b="1" kern="100" dirty="0">
                <a:solidFill>
                  <a:schemeClr val="accent2"/>
                </a:solidFill>
                <a:latin typeface="+mn-ea"/>
                <a:ea typeface="+mj-ea"/>
                <a:cs typeface="Times New Roman"/>
              </a:rPr>
              <a:t>》</a:t>
            </a:r>
            <a:endParaRPr lang="zh-CN" altLang="en-US" sz="1400" b="1" kern="100" dirty="0">
              <a:solidFill>
                <a:schemeClr val="accent2"/>
              </a:solidFill>
              <a:latin typeface="+mn-ea"/>
              <a:ea typeface="+mj-ea"/>
              <a:cs typeface="Times New Roman"/>
            </a:endParaRPr>
          </a:p>
          <a:p>
            <a:pPr marL="342900" indent="-342900" algn="just">
              <a:lnSpc>
                <a:spcPct val="150000"/>
              </a:lnSpc>
              <a:spcBef>
                <a:spcPct val="20000"/>
              </a:spcBef>
              <a:spcAft>
                <a:spcPts val="0"/>
              </a:spcAft>
              <a:buClr>
                <a:srgbClr val="225BA2"/>
              </a:buClr>
              <a:buFont typeface="微软雅黑" pitchFamily="34" charset="-122"/>
              <a:buChar char="■"/>
            </a:pPr>
            <a:r>
              <a:rPr lang="zh-CN" altLang="en-US" sz="1400" b="1" kern="100" dirty="0">
                <a:solidFill>
                  <a:schemeClr val="accent2"/>
                </a:solidFill>
                <a:latin typeface="+mn-ea"/>
                <a:ea typeface="+mj-ea"/>
                <a:cs typeface="Times New Roman"/>
              </a:rPr>
              <a:t>沪建院人</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2015</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20</a:t>
            </a:r>
            <a:r>
              <a:rPr lang="zh-CN" altLang="en-US" sz="1400" b="1" kern="100" dirty="0">
                <a:solidFill>
                  <a:schemeClr val="accent2"/>
                </a:solidFill>
                <a:latin typeface="+mn-ea"/>
                <a:ea typeface="+mj-ea"/>
                <a:cs typeface="Times New Roman"/>
              </a:rPr>
              <a:t>号文：</a:t>
            </a:r>
            <a:r>
              <a:rPr lang="en-US" altLang="zh-CN" sz="1400" b="1" kern="100" dirty="0">
                <a:solidFill>
                  <a:schemeClr val="accent2"/>
                </a:solidFill>
                <a:latin typeface="+mn-ea"/>
                <a:ea typeface="+mj-ea"/>
                <a:cs typeface="Times New Roman"/>
              </a:rPr>
              <a:t>《</a:t>
            </a:r>
            <a:r>
              <a:rPr lang="zh-CN" altLang="en-US" sz="1400" b="1" kern="100" dirty="0">
                <a:solidFill>
                  <a:schemeClr val="accent2"/>
                </a:solidFill>
                <a:latin typeface="+mn-ea"/>
                <a:ea typeface="+mj-ea"/>
                <a:cs typeface="Times New Roman"/>
              </a:rPr>
              <a:t>上海建桥学院关于修订青年教师导师制实施办法的通知</a:t>
            </a:r>
            <a:r>
              <a:rPr lang="en-US" altLang="zh-CN" sz="1400" b="1" kern="100" dirty="0">
                <a:solidFill>
                  <a:schemeClr val="accent2"/>
                </a:solidFill>
                <a:latin typeface="+mn-ea"/>
                <a:ea typeface="+mj-ea"/>
                <a:cs typeface="Times New Roman"/>
              </a:rPr>
              <a:t>》</a:t>
            </a:r>
          </a:p>
          <a:p>
            <a:pPr marL="342900" indent="-342900" algn="just">
              <a:lnSpc>
                <a:spcPct val="150000"/>
              </a:lnSpc>
              <a:spcBef>
                <a:spcPct val="20000"/>
              </a:spcBef>
              <a:spcAft>
                <a:spcPts val="0"/>
              </a:spcAft>
              <a:buClr>
                <a:srgbClr val="225BA2"/>
              </a:buClr>
              <a:buFont typeface="微软雅黑" pitchFamily="34" charset="-122"/>
              <a:buChar char="■"/>
            </a:pPr>
            <a:r>
              <a:rPr lang="zh-CN" altLang="en-US" sz="1400" b="1" kern="100" dirty="0">
                <a:solidFill>
                  <a:schemeClr val="accent2"/>
                </a:solidFill>
                <a:latin typeface="+mn-ea"/>
                <a:ea typeface="+mj-ea"/>
                <a:cs typeface="Times New Roman"/>
              </a:rPr>
              <a:t>沪建院教</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2015</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11</a:t>
            </a:r>
            <a:r>
              <a:rPr lang="zh-CN" altLang="en-US" sz="1400" b="1" kern="100" dirty="0">
                <a:solidFill>
                  <a:schemeClr val="accent2"/>
                </a:solidFill>
                <a:latin typeface="+mn-ea"/>
                <a:ea typeface="+mj-ea"/>
                <a:cs typeface="Times New Roman"/>
              </a:rPr>
              <a:t>号文：</a:t>
            </a:r>
            <a:r>
              <a:rPr lang="en-US" altLang="zh-CN" sz="1400" b="1" kern="100" dirty="0">
                <a:solidFill>
                  <a:schemeClr val="accent2"/>
                </a:solidFill>
                <a:latin typeface="+mn-ea"/>
                <a:ea typeface="+mj-ea"/>
                <a:cs typeface="Times New Roman"/>
              </a:rPr>
              <a:t>《</a:t>
            </a:r>
            <a:r>
              <a:rPr lang="zh-CN" altLang="en-US" sz="1400" b="1" kern="100" dirty="0">
                <a:solidFill>
                  <a:schemeClr val="accent2"/>
                </a:solidFill>
                <a:latin typeface="+mn-ea"/>
                <a:ea typeface="+mj-ea"/>
                <a:cs typeface="Times New Roman"/>
              </a:rPr>
              <a:t>上海建桥学院教师专业成长社群实施办法（暂行）</a:t>
            </a:r>
            <a:r>
              <a:rPr lang="en-US" altLang="zh-CN" sz="1400" b="1" kern="100" dirty="0">
                <a:solidFill>
                  <a:schemeClr val="accent2"/>
                </a:solidFill>
                <a:latin typeface="+mn-ea"/>
                <a:ea typeface="+mj-ea"/>
                <a:cs typeface="Times New Roman"/>
              </a:rPr>
              <a:t>》</a:t>
            </a:r>
            <a:endParaRPr lang="zh-CN" altLang="en-US" sz="1400" b="1" kern="100" dirty="0">
              <a:solidFill>
                <a:schemeClr val="accent2"/>
              </a:solidFill>
              <a:latin typeface="+mn-ea"/>
              <a:ea typeface="+mj-ea"/>
              <a:cs typeface="Times New Roman"/>
            </a:endParaRPr>
          </a:p>
          <a:p>
            <a:pPr marL="342900" indent="-342900" algn="just">
              <a:lnSpc>
                <a:spcPct val="150000"/>
              </a:lnSpc>
              <a:spcBef>
                <a:spcPct val="20000"/>
              </a:spcBef>
              <a:spcAft>
                <a:spcPts val="0"/>
              </a:spcAft>
              <a:buClr>
                <a:srgbClr val="225BA2"/>
              </a:buClr>
              <a:buFont typeface="微软雅黑" pitchFamily="34" charset="-122"/>
              <a:buChar char="■"/>
            </a:pPr>
            <a:r>
              <a:rPr lang="zh-CN" altLang="en-US" sz="1400" b="1" kern="100" dirty="0">
                <a:solidFill>
                  <a:schemeClr val="accent2"/>
                </a:solidFill>
                <a:latin typeface="+mn-ea"/>
                <a:ea typeface="+mj-ea"/>
                <a:cs typeface="Times New Roman"/>
              </a:rPr>
              <a:t>沪建院办</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2015</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19</a:t>
            </a:r>
            <a:r>
              <a:rPr lang="zh-CN" altLang="en-US" sz="1400" b="1" kern="100" dirty="0">
                <a:solidFill>
                  <a:schemeClr val="accent2"/>
                </a:solidFill>
                <a:latin typeface="+mn-ea"/>
                <a:ea typeface="+mj-ea"/>
                <a:cs typeface="Times New Roman"/>
              </a:rPr>
              <a:t>号文：上海建桥学院关于公布</a:t>
            </a:r>
            <a:r>
              <a:rPr lang="en-US" altLang="en-US" sz="1400" b="1" kern="100" dirty="0">
                <a:solidFill>
                  <a:schemeClr val="accent2"/>
                </a:solidFill>
                <a:latin typeface="+mn-ea"/>
                <a:ea typeface="+mj-ea"/>
                <a:cs typeface="Times New Roman"/>
              </a:rPr>
              <a:t>2015</a:t>
            </a:r>
            <a:r>
              <a:rPr lang="zh-CN" altLang="en-US" sz="1400" b="1" kern="100" dirty="0">
                <a:solidFill>
                  <a:schemeClr val="accent2"/>
                </a:solidFill>
                <a:latin typeface="+mn-ea"/>
                <a:ea typeface="+mj-ea"/>
                <a:cs typeface="Times New Roman"/>
              </a:rPr>
              <a:t>年度教师专业成长社群立项项目的通知</a:t>
            </a:r>
          </a:p>
          <a:p>
            <a:pPr marL="342900" indent="-342900" algn="just">
              <a:lnSpc>
                <a:spcPct val="150000"/>
              </a:lnSpc>
              <a:spcBef>
                <a:spcPct val="20000"/>
              </a:spcBef>
              <a:spcAft>
                <a:spcPts val="0"/>
              </a:spcAft>
              <a:buClr>
                <a:srgbClr val="225BA2"/>
              </a:buClr>
              <a:buFont typeface="微软雅黑" pitchFamily="34" charset="-122"/>
              <a:buChar char="■"/>
            </a:pPr>
            <a:r>
              <a:rPr lang="zh-CN" altLang="en-US" sz="1400" b="1" kern="100" dirty="0">
                <a:solidFill>
                  <a:schemeClr val="accent2"/>
                </a:solidFill>
                <a:latin typeface="+mn-ea"/>
                <a:ea typeface="+mj-ea"/>
                <a:cs typeface="Times New Roman"/>
              </a:rPr>
              <a:t>沪建院教</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2015</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9</a:t>
            </a:r>
            <a:r>
              <a:rPr lang="zh-CN" altLang="en-US" sz="1400" b="1" kern="100" dirty="0">
                <a:solidFill>
                  <a:schemeClr val="accent2"/>
                </a:solidFill>
                <a:latin typeface="+mn-ea"/>
                <a:ea typeface="+mj-ea"/>
                <a:cs typeface="Times New Roman"/>
              </a:rPr>
              <a:t>号文：</a:t>
            </a:r>
            <a:r>
              <a:rPr lang="en-US" altLang="zh-CN" sz="1400" b="1" kern="100" dirty="0">
                <a:solidFill>
                  <a:schemeClr val="accent2"/>
                </a:solidFill>
                <a:latin typeface="+mn-ea"/>
                <a:ea typeface="+mj-ea"/>
                <a:cs typeface="Times New Roman"/>
              </a:rPr>
              <a:t>《</a:t>
            </a:r>
            <a:r>
              <a:rPr lang="zh-CN" altLang="en-US" sz="1400" b="1" kern="100" dirty="0">
                <a:solidFill>
                  <a:schemeClr val="accent2"/>
                </a:solidFill>
                <a:latin typeface="+mn-ea"/>
                <a:ea typeface="+mj-ea"/>
                <a:cs typeface="Times New Roman"/>
              </a:rPr>
              <a:t>上海建桥学院教学咨询服务实施办法（暂行）</a:t>
            </a:r>
            <a:r>
              <a:rPr lang="en-US" altLang="zh-CN" sz="1400" b="1" kern="100" dirty="0">
                <a:solidFill>
                  <a:schemeClr val="accent2"/>
                </a:solidFill>
                <a:latin typeface="+mn-ea"/>
                <a:ea typeface="+mj-ea"/>
                <a:cs typeface="Times New Roman"/>
              </a:rPr>
              <a:t>》</a:t>
            </a:r>
          </a:p>
          <a:p>
            <a:pPr marL="342900" indent="-342900" algn="just">
              <a:lnSpc>
                <a:spcPct val="150000"/>
              </a:lnSpc>
              <a:spcBef>
                <a:spcPct val="20000"/>
              </a:spcBef>
              <a:spcAft>
                <a:spcPts val="0"/>
              </a:spcAft>
              <a:buClr>
                <a:srgbClr val="225BA2"/>
              </a:buClr>
              <a:buFont typeface="微软雅黑" pitchFamily="34" charset="-122"/>
              <a:buChar char="■"/>
            </a:pPr>
            <a:r>
              <a:rPr lang="zh-CN" altLang="en-US" sz="1400" b="1" kern="100" dirty="0">
                <a:solidFill>
                  <a:schemeClr val="accent2"/>
                </a:solidFill>
                <a:latin typeface="+mn-ea"/>
                <a:ea typeface="+mj-ea"/>
                <a:cs typeface="Times New Roman"/>
              </a:rPr>
              <a:t>沪建院办</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2015</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4</a:t>
            </a:r>
            <a:r>
              <a:rPr lang="zh-CN" altLang="en-US" sz="1400" b="1" kern="100" dirty="0">
                <a:solidFill>
                  <a:schemeClr val="accent2"/>
                </a:solidFill>
                <a:latin typeface="+mn-ea"/>
                <a:ea typeface="+mj-ea"/>
                <a:cs typeface="Times New Roman"/>
              </a:rPr>
              <a:t>号文：</a:t>
            </a:r>
            <a:r>
              <a:rPr lang="en-US" altLang="zh-CN" sz="1400" b="1" kern="100" dirty="0">
                <a:solidFill>
                  <a:schemeClr val="accent2"/>
                </a:solidFill>
                <a:latin typeface="+mn-ea"/>
                <a:ea typeface="+mj-ea"/>
                <a:cs typeface="Times New Roman"/>
              </a:rPr>
              <a:t>《</a:t>
            </a:r>
            <a:r>
              <a:rPr lang="zh-CN" altLang="en-US" sz="1400" b="1" kern="100" dirty="0">
                <a:solidFill>
                  <a:schemeClr val="accent2"/>
                </a:solidFill>
                <a:latin typeface="+mn-ea"/>
                <a:ea typeface="+mj-ea"/>
                <a:cs typeface="Times New Roman"/>
              </a:rPr>
              <a:t>上海建桥学院关于成立信息化推进领导小组的通知</a:t>
            </a:r>
            <a:r>
              <a:rPr lang="en-US" altLang="zh-CN" sz="1400" b="1" kern="100" dirty="0">
                <a:solidFill>
                  <a:schemeClr val="accent2"/>
                </a:solidFill>
                <a:latin typeface="+mn-ea"/>
                <a:ea typeface="+mj-ea"/>
                <a:cs typeface="Times New Roman"/>
              </a:rPr>
              <a:t>》</a:t>
            </a:r>
            <a:endParaRPr lang="zh-CN" altLang="en-US" sz="1400" b="1" kern="100" dirty="0">
              <a:solidFill>
                <a:schemeClr val="accent2"/>
              </a:solidFill>
              <a:latin typeface="+mn-ea"/>
              <a:ea typeface="+mj-ea"/>
              <a:cs typeface="Times New Roman"/>
            </a:endParaRPr>
          </a:p>
          <a:p>
            <a:pPr marL="342900" indent="-342900" algn="just">
              <a:lnSpc>
                <a:spcPct val="150000"/>
              </a:lnSpc>
              <a:spcBef>
                <a:spcPct val="20000"/>
              </a:spcBef>
              <a:spcAft>
                <a:spcPts val="0"/>
              </a:spcAft>
              <a:buClr>
                <a:srgbClr val="225BA2"/>
              </a:buClr>
              <a:buFont typeface="微软雅黑" pitchFamily="34" charset="-122"/>
              <a:buChar char="■"/>
            </a:pPr>
            <a:r>
              <a:rPr lang="en-US" altLang="en-US" sz="1400" b="1" kern="100" dirty="0">
                <a:solidFill>
                  <a:schemeClr val="accent2"/>
                </a:solidFill>
                <a:latin typeface="+mn-ea"/>
                <a:ea typeface="+mj-ea"/>
                <a:cs typeface="Times New Roman"/>
              </a:rPr>
              <a:t>沪建院办〔2015〕9号文：《</a:t>
            </a:r>
            <a:r>
              <a:rPr lang="en-US" altLang="en-US" sz="1400" b="1" kern="100" dirty="0" err="1">
                <a:solidFill>
                  <a:schemeClr val="accent2"/>
                </a:solidFill>
                <a:latin typeface="+mn-ea"/>
                <a:ea typeface="+mj-ea"/>
                <a:cs typeface="Times New Roman"/>
              </a:rPr>
              <a:t>上海建桥学院关于应用系统建设管理办法的通知</a:t>
            </a:r>
            <a:r>
              <a:rPr lang="en-US" altLang="zh-CN" sz="1400" b="1" kern="100" dirty="0">
                <a:solidFill>
                  <a:schemeClr val="accent2"/>
                </a:solidFill>
                <a:latin typeface="+mn-ea"/>
                <a:ea typeface="+mj-ea"/>
                <a:cs typeface="Times New Roman"/>
              </a:rPr>
              <a:t>》</a:t>
            </a:r>
          </a:p>
          <a:p>
            <a:pPr marL="342900" indent="-342900" algn="just">
              <a:lnSpc>
                <a:spcPct val="150000"/>
              </a:lnSpc>
              <a:spcBef>
                <a:spcPct val="20000"/>
              </a:spcBef>
              <a:spcAft>
                <a:spcPts val="0"/>
              </a:spcAft>
              <a:buClr>
                <a:srgbClr val="225BA2"/>
              </a:buClr>
              <a:buFont typeface="微软雅黑" pitchFamily="34" charset="-122"/>
              <a:buChar char="■"/>
            </a:pPr>
            <a:r>
              <a:rPr lang="zh-CN" altLang="en-US" sz="1400" b="1" kern="100" dirty="0">
                <a:solidFill>
                  <a:schemeClr val="accent2"/>
                </a:solidFill>
                <a:latin typeface="+mn-ea"/>
                <a:ea typeface="+mj-ea"/>
                <a:cs typeface="Times New Roman"/>
              </a:rPr>
              <a:t>沪建院办</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2015</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15</a:t>
            </a:r>
            <a:r>
              <a:rPr lang="zh-CN" altLang="en-US" sz="1400" b="1" kern="100" dirty="0">
                <a:solidFill>
                  <a:schemeClr val="accent2"/>
                </a:solidFill>
                <a:latin typeface="+mn-ea"/>
                <a:ea typeface="+mj-ea"/>
                <a:cs typeface="Times New Roman"/>
              </a:rPr>
              <a:t>号文：</a:t>
            </a:r>
            <a:r>
              <a:rPr lang="en-US" altLang="zh-CN" sz="1400" b="1" kern="100" dirty="0">
                <a:solidFill>
                  <a:schemeClr val="accent2"/>
                </a:solidFill>
                <a:latin typeface="+mn-ea"/>
                <a:ea typeface="+mj-ea"/>
                <a:cs typeface="Times New Roman"/>
              </a:rPr>
              <a:t>《</a:t>
            </a:r>
            <a:r>
              <a:rPr lang="zh-CN" altLang="en-US" sz="1400" b="1" kern="100" dirty="0">
                <a:solidFill>
                  <a:schemeClr val="accent2"/>
                </a:solidFill>
                <a:latin typeface="+mn-ea"/>
                <a:ea typeface="+mj-ea"/>
                <a:cs typeface="Times New Roman"/>
              </a:rPr>
              <a:t>上海建桥学院关于成立中外合作办学项目推进工作领导小组的通知</a:t>
            </a:r>
            <a:r>
              <a:rPr lang="en-US" altLang="zh-CN" sz="1400" b="1" kern="100" dirty="0">
                <a:solidFill>
                  <a:schemeClr val="accent2"/>
                </a:solidFill>
                <a:latin typeface="+mn-ea"/>
                <a:ea typeface="+mj-ea"/>
                <a:cs typeface="Times New Roman"/>
              </a:rPr>
              <a:t>》</a:t>
            </a:r>
            <a:endParaRPr lang="zh-CN" altLang="en-US" sz="1400" b="1" kern="100" dirty="0">
              <a:solidFill>
                <a:schemeClr val="accent2"/>
              </a:solidFill>
              <a:latin typeface="+mn-ea"/>
              <a:ea typeface="+mj-ea"/>
              <a:cs typeface="Times New Roman"/>
            </a:endParaRPr>
          </a:p>
          <a:p>
            <a:pPr marL="342900" indent="-342900" algn="just">
              <a:lnSpc>
                <a:spcPct val="150000"/>
              </a:lnSpc>
              <a:spcBef>
                <a:spcPct val="20000"/>
              </a:spcBef>
              <a:spcAft>
                <a:spcPts val="0"/>
              </a:spcAft>
              <a:buClr>
                <a:srgbClr val="225BA2"/>
              </a:buClr>
              <a:buFont typeface="微软雅黑" pitchFamily="34" charset="-122"/>
              <a:buChar char="■"/>
            </a:pPr>
            <a:r>
              <a:rPr lang="zh-CN" altLang="en-US" sz="1400" b="1" kern="100" dirty="0">
                <a:solidFill>
                  <a:schemeClr val="accent2"/>
                </a:solidFill>
                <a:latin typeface="+mn-ea"/>
                <a:ea typeface="+mj-ea"/>
                <a:cs typeface="Times New Roman"/>
              </a:rPr>
              <a:t>沪建院外</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2016</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5</a:t>
            </a:r>
            <a:r>
              <a:rPr lang="zh-CN" altLang="en-US" sz="1400" b="1" kern="100" dirty="0">
                <a:solidFill>
                  <a:schemeClr val="accent2"/>
                </a:solidFill>
                <a:latin typeface="+mn-ea"/>
                <a:ea typeface="+mj-ea"/>
                <a:cs typeface="Times New Roman"/>
              </a:rPr>
              <a:t>号文：</a:t>
            </a:r>
            <a:r>
              <a:rPr lang="en-US" altLang="zh-CN" sz="1400" b="1" kern="100" dirty="0">
                <a:solidFill>
                  <a:schemeClr val="accent2"/>
                </a:solidFill>
                <a:latin typeface="+mn-ea"/>
                <a:ea typeface="+mj-ea"/>
                <a:cs typeface="Times New Roman"/>
              </a:rPr>
              <a:t>《</a:t>
            </a:r>
            <a:r>
              <a:rPr lang="zh-CN" altLang="en-US" sz="1400" b="1" kern="100" dirty="0">
                <a:solidFill>
                  <a:schemeClr val="accent2"/>
                </a:solidFill>
                <a:latin typeface="+mn-ea"/>
                <a:ea typeface="+mj-ea"/>
                <a:cs typeface="Times New Roman"/>
              </a:rPr>
              <a:t>上海建桥学院关于调整在校生出国（境）交流学习、实习资助标准的通知</a:t>
            </a:r>
            <a:r>
              <a:rPr lang="en-US" altLang="zh-CN" sz="1400" b="1" kern="100" dirty="0">
                <a:solidFill>
                  <a:schemeClr val="accent2"/>
                </a:solidFill>
                <a:latin typeface="+mn-ea"/>
                <a:ea typeface="+mj-ea"/>
                <a:cs typeface="Times New Roman"/>
              </a:rPr>
              <a:t>》</a:t>
            </a:r>
          </a:p>
          <a:p>
            <a:pPr marL="342900" indent="-342900" algn="just">
              <a:lnSpc>
                <a:spcPct val="150000"/>
              </a:lnSpc>
              <a:spcBef>
                <a:spcPct val="20000"/>
              </a:spcBef>
              <a:spcAft>
                <a:spcPts val="0"/>
              </a:spcAft>
              <a:buClr>
                <a:srgbClr val="225BA2"/>
              </a:buClr>
              <a:buFont typeface="微软雅黑" pitchFamily="34" charset="-122"/>
              <a:buChar char="■"/>
            </a:pPr>
            <a:r>
              <a:rPr lang="zh-CN" altLang="en-US" sz="1400" b="1" kern="100" dirty="0">
                <a:solidFill>
                  <a:schemeClr val="accent2"/>
                </a:solidFill>
                <a:latin typeface="+mn-ea"/>
                <a:ea typeface="+mj-ea"/>
                <a:cs typeface="Times New Roman"/>
              </a:rPr>
              <a:t>沪建院科</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2015</a:t>
            </a:r>
            <a:r>
              <a:rPr lang="en-US" altLang="zh-CN" sz="1400" b="1" kern="100" dirty="0">
                <a:solidFill>
                  <a:schemeClr val="accent2"/>
                </a:solidFill>
                <a:latin typeface="+mn-ea"/>
                <a:ea typeface="+mj-ea"/>
                <a:cs typeface="Times New Roman"/>
              </a:rPr>
              <a:t>〕</a:t>
            </a:r>
            <a:r>
              <a:rPr lang="en-US" altLang="en-US" sz="1400" b="1" kern="100" dirty="0">
                <a:solidFill>
                  <a:schemeClr val="accent2"/>
                </a:solidFill>
                <a:latin typeface="+mn-ea"/>
                <a:ea typeface="+mj-ea"/>
                <a:cs typeface="Times New Roman"/>
              </a:rPr>
              <a:t>3</a:t>
            </a:r>
            <a:r>
              <a:rPr lang="zh-CN" altLang="en-US" sz="1400" b="1" kern="100" dirty="0">
                <a:solidFill>
                  <a:schemeClr val="accent2"/>
                </a:solidFill>
                <a:latin typeface="+mn-ea"/>
                <a:ea typeface="+mj-ea"/>
                <a:cs typeface="Times New Roman"/>
              </a:rPr>
              <a:t>号文：</a:t>
            </a:r>
            <a:r>
              <a:rPr lang="en-US" altLang="zh-CN" sz="1400" b="1" kern="100" dirty="0">
                <a:solidFill>
                  <a:schemeClr val="accent2"/>
                </a:solidFill>
                <a:latin typeface="+mn-ea"/>
                <a:ea typeface="+mj-ea"/>
                <a:cs typeface="Times New Roman"/>
              </a:rPr>
              <a:t>《</a:t>
            </a:r>
            <a:r>
              <a:rPr lang="zh-CN" altLang="en-US" sz="1400" b="1" kern="100" dirty="0">
                <a:solidFill>
                  <a:schemeClr val="accent2"/>
                </a:solidFill>
                <a:latin typeface="+mn-ea"/>
                <a:ea typeface="+mj-ea"/>
                <a:cs typeface="Times New Roman"/>
              </a:rPr>
              <a:t>关于印发</a:t>
            </a:r>
            <a:r>
              <a:rPr lang="en-US" altLang="zh-CN" sz="1400" b="1" kern="100" dirty="0">
                <a:solidFill>
                  <a:schemeClr val="accent2"/>
                </a:solidFill>
                <a:latin typeface="+mn-ea"/>
                <a:ea typeface="+mj-ea"/>
                <a:cs typeface="Times New Roman"/>
              </a:rPr>
              <a:t>&lt;</a:t>
            </a:r>
            <a:r>
              <a:rPr lang="zh-CN" altLang="en-US" sz="1400" b="1" kern="100" dirty="0">
                <a:solidFill>
                  <a:schemeClr val="accent2"/>
                </a:solidFill>
                <a:latin typeface="+mn-ea"/>
                <a:ea typeface="+mj-ea"/>
                <a:cs typeface="Times New Roman"/>
              </a:rPr>
              <a:t>上海建桥学院横向科研项目管理暂行办法</a:t>
            </a:r>
            <a:r>
              <a:rPr lang="en-US" altLang="zh-CN" sz="1400" b="1" kern="100" dirty="0">
                <a:solidFill>
                  <a:schemeClr val="accent2"/>
                </a:solidFill>
                <a:latin typeface="+mn-ea"/>
                <a:ea typeface="+mj-ea"/>
                <a:cs typeface="Times New Roman"/>
              </a:rPr>
              <a:t>&gt;</a:t>
            </a:r>
            <a:r>
              <a:rPr lang="zh-CN" altLang="en-US" sz="1400" b="1" kern="100" dirty="0">
                <a:solidFill>
                  <a:schemeClr val="accent2"/>
                </a:solidFill>
                <a:latin typeface="+mn-ea"/>
                <a:ea typeface="+mj-ea"/>
                <a:cs typeface="Times New Roman"/>
              </a:rPr>
              <a:t>的通知</a:t>
            </a:r>
            <a:r>
              <a:rPr lang="en-US" altLang="zh-CN" sz="1400" b="1" kern="100" dirty="0">
                <a:solidFill>
                  <a:schemeClr val="accent2"/>
                </a:solidFill>
                <a:latin typeface="+mn-ea"/>
                <a:ea typeface="+mj-ea"/>
                <a:cs typeface="Times New Roman"/>
              </a:rPr>
              <a:t>》</a:t>
            </a:r>
            <a:endParaRPr lang="zh-CN" altLang="en-US" sz="1400" b="1" kern="100" dirty="0">
              <a:solidFill>
                <a:schemeClr val="accent2"/>
              </a:solidFill>
              <a:latin typeface="+mn-ea"/>
              <a:ea typeface="+mj-ea"/>
              <a:cs typeface="Times New Roman"/>
            </a:endParaRPr>
          </a:p>
          <a:p>
            <a:pPr algn="just">
              <a:lnSpc>
                <a:spcPts val="1200"/>
              </a:lnSpc>
              <a:spcAft>
                <a:spcPts val="0"/>
              </a:spcAft>
            </a:pPr>
            <a:endParaRPr lang="zh-CN" altLang="en-US" sz="500" kern="100" dirty="0">
              <a:solidFill>
                <a:schemeClr val="accent2"/>
              </a:solidFill>
              <a:cs typeface="Times New Roman"/>
            </a:endParaRPr>
          </a:p>
          <a:p>
            <a:pPr algn="just">
              <a:spcAft>
                <a:spcPts val="0"/>
              </a:spcAft>
            </a:pPr>
            <a:endParaRPr lang="zh-CN" altLang="en-US" sz="600" kern="100" dirty="0">
              <a:solidFill>
                <a:schemeClr val="accent2"/>
              </a:solidFill>
              <a:cs typeface="Times New Roman"/>
            </a:endParaRPr>
          </a:p>
          <a:p>
            <a:pPr algn="just">
              <a:lnSpc>
                <a:spcPts val="2700"/>
              </a:lnSpc>
              <a:spcAft>
                <a:spcPts val="0"/>
              </a:spcAft>
            </a:pPr>
            <a:endParaRPr lang="zh-CN" altLang="en-US" sz="700" kern="100" dirty="0">
              <a:solidFill>
                <a:schemeClr val="accent2"/>
              </a:solidFill>
              <a:cs typeface="Times New Roman"/>
            </a:endParaRPr>
          </a:p>
          <a:p>
            <a:pPr algn="just">
              <a:spcAft>
                <a:spcPts val="0"/>
              </a:spcAft>
            </a:pPr>
            <a:r>
              <a:rPr lang="en-US" sz="800" kern="100" dirty="0">
                <a:solidFill>
                  <a:schemeClr val="accent2"/>
                </a:solidFill>
                <a:ea typeface="楷体"/>
                <a:cs typeface="Times New Roman"/>
              </a:rPr>
              <a:t>   </a:t>
            </a:r>
            <a:endParaRPr lang="zh-CN" altLang="en-US" sz="800" kern="100" dirty="0">
              <a:solidFill>
                <a:schemeClr val="accent2"/>
              </a:solidFill>
              <a:cs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5656" y="1419622"/>
            <a:ext cx="6480720" cy="2062103"/>
          </a:xfrm>
          <a:prstGeom prst="rect">
            <a:avLst/>
          </a:prstGeom>
        </p:spPr>
        <p:txBody>
          <a:bodyPr wrap="square">
            <a:spAutoFit/>
          </a:bodyPr>
          <a:lstStyle/>
          <a:p>
            <a:r>
              <a:rPr lang="en-US" altLang="zh-CN" sz="3200" b="1" dirty="0" smtClean="0">
                <a:solidFill>
                  <a:srgbClr val="000000"/>
                </a:solidFill>
                <a:latin typeface="+mj-ea"/>
                <a:ea typeface="+mj-ea"/>
              </a:rPr>
              <a:t>       2015</a:t>
            </a:r>
            <a:r>
              <a:rPr lang="zh-CN" altLang="zh-CN" sz="3200" b="1" dirty="0" smtClean="0">
                <a:solidFill>
                  <a:srgbClr val="000000"/>
                </a:solidFill>
                <a:latin typeface="+mj-ea"/>
                <a:ea typeface="+mj-ea"/>
              </a:rPr>
              <a:t>年取得的工作进展既显示了“建桥人”自我突破的勇气与智慧，也显示出改革的艰巨性与持续性。</a:t>
            </a:r>
            <a:endParaRPr lang="zh-CN" altLang="en-US" sz="3200" b="1" dirty="0">
              <a:solidFill>
                <a:srgbClr val="000000"/>
              </a:solidFill>
              <a:latin typeface="+mj-ea"/>
              <a:ea typeface="+mj-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1347614"/>
            <a:ext cx="5544616" cy="936104"/>
          </a:xfrm>
        </p:spPr>
        <p:txBody>
          <a:bodyPr>
            <a:noAutofit/>
          </a:bodyPr>
          <a:lstStyle/>
          <a:p>
            <a:r>
              <a:rPr lang="en-US" altLang="zh-CN" dirty="0">
                <a:solidFill>
                  <a:srgbClr val="C00000"/>
                </a:solidFill>
                <a:latin typeface="微软雅黑" pitchFamily="34" charset="-122"/>
                <a:ea typeface="微软雅黑" pitchFamily="34" charset="-122"/>
              </a:rPr>
              <a:t>2016</a:t>
            </a:r>
            <a:r>
              <a:rPr lang="zh-CN" altLang="en-US" dirty="0">
                <a:solidFill>
                  <a:srgbClr val="C00000"/>
                </a:solidFill>
                <a:latin typeface="微软雅黑" pitchFamily="34" charset="-122"/>
                <a:ea typeface="微软雅黑" pitchFamily="34" charset="-122"/>
              </a:rPr>
              <a:t>年卓越建桥计划实施要点</a:t>
            </a:r>
            <a:endParaRPr lang="zh-CN" altLang="en-US" dirty="0"/>
          </a:p>
        </p:txBody>
      </p:sp>
      <p:sp>
        <p:nvSpPr>
          <p:cNvPr id="3" name="文本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997295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idx="1"/>
          </p:nvPr>
        </p:nvSpPr>
        <p:spPr>
          <a:xfrm>
            <a:off x="611560" y="555526"/>
            <a:ext cx="7877087" cy="3894909"/>
          </a:xfrm>
        </p:spPr>
        <p:txBody>
          <a:bodyPr>
            <a:normAutofit lnSpcReduction="10000"/>
          </a:bodyPr>
          <a:lstStyle/>
          <a:p>
            <a:pPr>
              <a:buNone/>
            </a:pPr>
            <a:r>
              <a:rPr lang="en-US" altLang="zh-CN" dirty="0" smtClean="0"/>
              <a:t>               </a:t>
            </a:r>
            <a:r>
              <a:rPr lang="en-US" altLang="zh-CN" sz="2800" b="1" dirty="0" smtClean="0">
                <a:solidFill>
                  <a:srgbClr val="000000"/>
                </a:solidFill>
                <a:effectLst>
                  <a:outerShdw blurRad="38100" dist="38100" dir="2700000" algn="tl">
                    <a:srgbClr val="000000">
                      <a:alpha val="43137"/>
                    </a:srgbClr>
                  </a:outerShdw>
                </a:effectLst>
              </a:rPr>
              <a:t>2016</a:t>
            </a:r>
            <a:r>
              <a:rPr lang="zh-CN" altLang="zh-CN" sz="2800" b="1" dirty="0" smtClean="0">
                <a:solidFill>
                  <a:srgbClr val="000000"/>
                </a:solidFill>
                <a:effectLst>
                  <a:outerShdw blurRad="38100" dist="38100" dir="2700000" algn="tl">
                    <a:srgbClr val="000000">
                      <a:alpha val="43137"/>
                    </a:srgbClr>
                  </a:outerShdw>
                </a:effectLst>
              </a:rPr>
              <a:t>年“卓越建桥计划”将在全面总结</a:t>
            </a:r>
            <a:r>
              <a:rPr lang="en-US" altLang="zh-CN" sz="2800" b="1" dirty="0" smtClean="0">
                <a:solidFill>
                  <a:srgbClr val="000000"/>
                </a:solidFill>
                <a:effectLst>
                  <a:outerShdw blurRad="38100" dist="38100" dir="2700000" algn="tl">
                    <a:srgbClr val="000000">
                      <a:alpha val="43137"/>
                    </a:srgbClr>
                  </a:outerShdw>
                </a:effectLst>
              </a:rPr>
              <a:t>2015</a:t>
            </a:r>
            <a:r>
              <a:rPr lang="zh-CN" altLang="zh-CN" sz="2800" b="1" dirty="0" smtClean="0">
                <a:solidFill>
                  <a:srgbClr val="000000"/>
                </a:solidFill>
                <a:effectLst>
                  <a:outerShdw blurRad="38100" dist="38100" dir="2700000" algn="tl">
                    <a:srgbClr val="000000">
                      <a:alpha val="43137"/>
                    </a:srgbClr>
                  </a:outerShdw>
                </a:effectLst>
              </a:rPr>
              <a:t>年“卓越建桥计划”各项工作成绩的基础上深入推进。</a:t>
            </a:r>
            <a:r>
              <a:rPr lang="en-US" altLang="zh-CN" sz="2800" b="1" dirty="0" smtClean="0">
                <a:solidFill>
                  <a:srgbClr val="000000"/>
                </a:solidFill>
                <a:effectLst>
                  <a:outerShdw blurRad="38100" dist="38100" dir="2700000" algn="tl">
                    <a:srgbClr val="000000">
                      <a:alpha val="43137"/>
                    </a:srgbClr>
                  </a:outerShdw>
                </a:effectLst>
              </a:rPr>
              <a:t> </a:t>
            </a:r>
          </a:p>
          <a:p>
            <a:pPr>
              <a:buNone/>
            </a:pPr>
            <a:r>
              <a:rPr lang="en-US" altLang="zh-CN" sz="2800" b="1" dirty="0" smtClean="0">
                <a:solidFill>
                  <a:srgbClr val="000000"/>
                </a:solidFill>
                <a:effectLst>
                  <a:outerShdw blurRad="38100" dist="38100" dir="2700000" algn="tl">
                    <a:srgbClr val="000000">
                      <a:alpha val="43137"/>
                    </a:srgbClr>
                  </a:outerShdw>
                </a:effectLst>
              </a:rPr>
              <a:t>        2015</a:t>
            </a:r>
            <a:r>
              <a:rPr lang="zh-CN" altLang="zh-CN" sz="2800" b="1" dirty="0" smtClean="0">
                <a:solidFill>
                  <a:srgbClr val="000000"/>
                </a:solidFill>
                <a:effectLst>
                  <a:outerShdw blurRad="38100" dist="38100" dir="2700000" algn="tl">
                    <a:srgbClr val="000000">
                      <a:alpha val="43137"/>
                    </a:srgbClr>
                  </a:outerShdw>
                </a:effectLst>
              </a:rPr>
              <a:t>年已经完成的改革项目将转为常规工作，在实践过程中进一步改进完善。</a:t>
            </a:r>
            <a:r>
              <a:rPr lang="en-US" altLang="zh-CN" sz="2800" b="1" dirty="0" smtClean="0">
                <a:solidFill>
                  <a:srgbClr val="000000"/>
                </a:solidFill>
                <a:effectLst>
                  <a:outerShdw blurRad="38100" dist="38100" dir="2700000" algn="tl">
                    <a:srgbClr val="000000">
                      <a:alpha val="43137"/>
                    </a:srgbClr>
                  </a:outerShdw>
                </a:effectLst>
              </a:rPr>
              <a:t>   </a:t>
            </a:r>
          </a:p>
          <a:p>
            <a:pPr>
              <a:buNone/>
            </a:pPr>
            <a:r>
              <a:rPr lang="en-US" altLang="zh-CN" sz="2800" b="1" dirty="0" smtClean="0">
                <a:solidFill>
                  <a:srgbClr val="000000"/>
                </a:solidFill>
                <a:effectLst>
                  <a:outerShdw blurRad="38100" dist="38100" dir="2700000" algn="tl">
                    <a:srgbClr val="000000">
                      <a:alpha val="43137"/>
                    </a:srgbClr>
                  </a:outerShdw>
                </a:effectLst>
              </a:rPr>
              <a:t>        2015</a:t>
            </a:r>
            <a:r>
              <a:rPr lang="zh-CN" altLang="zh-CN" sz="2800" b="1" dirty="0" smtClean="0">
                <a:solidFill>
                  <a:srgbClr val="000000"/>
                </a:solidFill>
                <a:effectLst>
                  <a:outerShdw blurRad="38100" dist="38100" dir="2700000" algn="tl">
                    <a:srgbClr val="000000">
                      <a:alpha val="43137"/>
                    </a:srgbClr>
                  </a:outerShdw>
                </a:effectLst>
              </a:rPr>
              <a:t>年尚未完成的任务将在</a:t>
            </a:r>
            <a:r>
              <a:rPr lang="en-US" altLang="zh-CN" sz="2800" b="1" dirty="0" smtClean="0">
                <a:solidFill>
                  <a:srgbClr val="000000"/>
                </a:solidFill>
                <a:effectLst>
                  <a:outerShdw blurRad="38100" dist="38100" dir="2700000" algn="tl">
                    <a:srgbClr val="000000">
                      <a:alpha val="43137"/>
                    </a:srgbClr>
                  </a:outerShdw>
                </a:effectLst>
              </a:rPr>
              <a:t>2016</a:t>
            </a:r>
            <a:r>
              <a:rPr lang="zh-CN" altLang="zh-CN" sz="2800" b="1" dirty="0" smtClean="0">
                <a:solidFill>
                  <a:srgbClr val="000000"/>
                </a:solidFill>
                <a:effectLst>
                  <a:outerShdw blurRad="38100" dist="38100" dir="2700000" algn="tl">
                    <a:srgbClr val="000000">
                      <a:alpha val="43137"/>
                    </a:srgbClr>
                  </a:outerShdw>
                </a:effectLst>
              </a:rPr>
              <a:t>年“卓越建桥计划”中延续执行，同时</a:t>
            </a:r>
            <a:r>
              <a:rPr lang="en-US" altLang="zh-CN" sz="2800" b="1" dirty="0" smtClean="0">
                <a:solidFill>
                  <a:srgbClr val="000000"/>
                </a:solidFill>
                <a:effectLst>
                  <a:outerShdw blurRad="38100" dist="38100" dir="2700000" algn="tl">
                    <a:srgbClr val="000000">
                      <a:alpha val="43137"/>
                    </a:srgbClr>
                  </a:outerShdw>
                </a:effectLst>
              </a:rPr>
              <a:t>2016</a:t>
            </a:r>
            <a:r>
              <a:rPr lang="zh-CN" altLang="zh-CN" sz="2800" b="1" dirty="0" smtClean="0">
                <a:solidFill>
                  <a:srgbClr val="000000"/>
                </a:solidFill>
                <a:effectLst>
                  <a:outerShdw blurRad="38100" dist="38100" dir="2700000" algn="tl">
                    <a:srgbClr val="000000">
                      <a:alpha val="43137"/>
                    </a:srgbClr>
                  </a:outerShdw>
                </a:effectLst>
              </a:rPr>
              <a:t>年还将根据学校发展需求推出新的改革任务。</a:t>
            </a:r>
            <a:endParaRPr lang="zh-CN" altLang="en-US" sz="2800" b="1" dirty="0">
              <a:solidFill>
                <a:srgbClr val="0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ln>
        </p:spPr>
        <p:txBody>
          <a:bodyPr wrap="none" anchor="ctr"/>
          <a:lstStyle/>
          <a:p>
            <a:endParaRPr lang="zh-CN" altLang="en-US">
              <a:latin typeface="Calibri" pitchFamily="34" charset="0"/>
            </a:endParaRPr>
          </a:p>
        </p:txBody>
      </p:sp>
      <p:sp>
        <p:nvSpPr>
          <p:cNvPr id="49156" name="TextBox 5"/>
          <p:cNvSpPr txBox="1">
            <a:spLocks noChangeArrowheads="1"/>
          </p:cNvSpPr>
          <p:nvPr/>
        </p:nvSpPr>
        <p:spPr bwMode="auto">
          <a:xfrm>
            <a:off x="1000100" y="357172"/>
            <a:ext cx="5040312" cy="427874"/>
          </a:xfrm>
          <a:prstGeom prst="rect">
            <a:avLst/>
          </a:prstGeom>
          <a:noFill/>
          <a:ln w="9525">
            <a:noFill/>
            <a:miter lim="800000"/>
          </a:ln>
        </p:spPr>
        <p:txBody>
          <a:bodyPr>
            <a:spAutoFit/>
          </a:bodyPr>
          <a:lstStyle/>
          <a:p>
            <a:pPr>
              <a:lnSpc>
                <a:spcPts val="2565"/>
              </a:lnSpc>
            </a:pPr>
            <a:r>
              <a:rPr lang="en-US" altLang="zh-CN" sz="2800" b="1"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2016</a:t>
            </a:r>
            <a:r>
              <a:rPr lang="zh-CN" altLang="en-US" sz="2800" b="1"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年卓越计划指导思想</a:t>
            </a:r>
            <a:endParaRPr lang="zh-CN" altLang="en-US" sz="28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6" name="TextBox 15"/>
          <p:cNvSpPr txBox="1"/>
          <p:nvPr/>
        </p:nvSpPr>
        <p:spPr>
          <a:xfrm>
            <a:off x="1331640" y="1059582"/>
            <a:ext cx="5222905" cy="3323987"/>
          </a:xfrm>
          <a:prstGeom prst="rect">
            <a:avLst/>
          </a:prstGeom>
          <a:noFill/>
        </p:spPr>
        <p:txBody>
          <a:bodyPr wrap="none" rtlCol="0">
            <a:spAutoFit/>
          </a:bodyPr>
          <a:lstStyle/>
          <a:p>
            <a:pPr lvl="0">
              <a:lnSpc>
                <a:spcPct val="150000"/>
              </a:lnSpc>
              <a:buFont typeface="Wingdings" pitchFamily="2" charset="2"/>
              <a:buChar char="l"/>
            </a:pPr>
            <a:r>
              <a:rPr lang="zh-CN"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持续推进应用技术大学转型</a:t>
            </a:r>
            <a:r>
              <a:rPr lang="zh-CN" altLang="en-US"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a:t>
            </a:r>
            <a:endParaRPr lang="en-US"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endParaRPr>
          </a:p>
          <a:p>
            <a:pPr lvl="0">
              <a:lnSpc>
                <a:spcPct val="150000"/>
              </a:lnSpc>
            </a:pPr>
            <a:r>
              <a:rPr lang="en-US"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应用型专业建设、课程改革、</a:t>
            </a:r>
            <a:endParaRPr lang="en-US"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endParaRPr>
          </a:p>
          <a:p>
            <a:pPr lvl="0">
              <a:lnSpc>
                <a:spcPct val="150000"/>
              </a:lnSpc>
            </a:pPr>
            <a:r>
              <a:rPr lang="en-US"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校企合作、</a:t>
            </a:r>
            <a:r>
              <a:rPr lang="zh-CN" altLang="en-US"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双师双能型</a:t>
            </a:r>
            <a:r>
              <a:rPr lang="zh-CN"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师资队伍</a:t>
            </a:r>
            <a:r>
              <a:rPr lang="zh-CN" altLang="en-US"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建设</a:t>
            </a:r>
            <a:r>
              <a:rPr lang="zh-CN"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a:t>
            </a:r>
          </a:p>
          <a:p>
            <a:pPr lvl="0">
              <a:lnSpc>
                <a:spcPct val="150000"/>
              </a:lnSpc>
              <a:buFont typeface="Wingdings" pitchFamily="2" charset="2"/>
              <a:buChar char="l"/>
            </a:pPr>
            <a:r>
              <a:rPr lang="zh-CN"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开展创新创业教育，</a:t>
            </a:r>
            <a:endParaRPr lang="en-US"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endParaRPr>
          </a:p>
          <a:p>
            <a:pPr lvl="0">
              <a:lnSpc>
                <a:spcPct val="150000"/>
              </a:lnSpc>
            </a:pPr>
            <a:r>
              <a:rPr lang="en-US"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推动课堂内外人才培养过程改革；</a:t>
            </a:r>
            <a:endParaRPr lang="en-US"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buFont typeface="Wingdings" pitchFamily="2" charset="2"/>
              <a:buChar char="l"/>
            </a:pPr>
            <a:r>
              <a:rPr lang="zh-CN"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完善校内质量保障体系，</a:t>
            </a:r>
            <a:endParaRPr lang="en-US"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pPr>
            <a:r>
              <a:rPr lang="en-US"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形成自我监督的质量文化；</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ln>
        </p:spPr>
        <p:txBody>
          <a:bodyPr wrap="none" anchor="ctr"/>
          <a:lstStyle/>
          <a:p>
            <a:endParaRPr lang="zh-CN" altLang="en-US">
              <a:latin typeface="Calibri" pitchFamily="34" charset="0"/>
            </a:endParaRPr>
          </a:p>
        </p:txBody>
      </p:sp>
      <p:sp>
        <p:nvSpPr>
          <p:cNvPr id="16" name="TextBox 15"/>
          <p:cNvSpPr txBox="1"/>
          <p:nvPr/>
        </p:nvSpPr>
        <p:spPr>
          <a:xfrm>
            <a:off x="1043608" y="843558"/>
            <a:ext cx="7534620" cy="3785652"/>
          </a:xfrm>
          <a:prstGeom prst="rect">
            <a:avLst/>
          </a:prstGeom>
          <a:noFill/>
        </p:spPr>
        <p:txBody>
          <a:bodyPr wrap="square" rtlCol="0">
            <a:spAutoFit/>
          </a:bodyPr>
          <a:lstStyle/>
          <a:p>
            <a:pPr lvl="0">
              <a:lnSpc>
                <a:spcPct val="150000"/>
              </a:lnSpc>
              <a:buFont typeface="Wingdings" pitchFamily="2" charset="2"/>
              <a:buChar char="l"/>
            </a:pPr>
            <a:r>
              <a:rPr lang="zh-CN"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深化依法治校，梳理完善学校规章制度，</a:t>
            </a:r>
            <a:endParaRPr lang="en-US"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endParaRPr>
          </a:p>
          <a:p>
            <a:pPr lvl="0">
              <a:lnSpc>
                <a:spcPct val="150000"/>
              </a:lnSpc>
            </a:pPr>
            <a:r>
              <a:rPr lang="en-US"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标准化各项作业流程；</a:t>
            </a:r>
          </a:p>
          <a:p>
            <a:pPr lvl="0">
              <a:lnSpc>
                <a:spcPct val="150000"/>
              </a:lnSpc>
              <a:buFont typeface="Wingdings" pitchFamily="2" charset="2"/>
              <a:buChar char="l"/>
            </a:pPr>
            <a:r>
              <a:rPr lang="zh-CN"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强化科学管理，</a:t>
            </a:r>
            <a:endParaRPr lang="en-US"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endParaRPr>
          </a:p>
          <a:p>
            <a:pPr lvl="0">
              <a:lnSpc>
                <a:spcPct val="150000"/>
              </a:lnSpc>
            </a:pPr>
            <a:r>
              <a:rPr lang="en-US"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充分使用信息技术全面提升管理效率；</a:t>
            </a:r>
          </a:p>
          <a:p>
            <a:pPr lvl="0">
              <a:lnSpc>
                <a:spcPct val="150000"/>
              </a:lnSpc>
              <a:buFont typeface="Wingdings" pitchFamily="2" charset="2"/>
              <a:buChar char="l"/>
            </a:pPr>
            <a:r>
              <a:rPr lang="zh-CN"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推进人事制度综合改革，</a:t>
            </a:r>
            <a:endParaRPr lang="en-US"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endParaRPr>
          </a:p>
          <a:p>
            <a:pPr lvl="0">
              <a:lnSpc>
                <a:spcPct val="150000"/>
              </a:lnSpc>
            </a:pPr>
            <a:r>
              <a:rPr lang="en-US"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形成有效激励机制，促进教师专业发展；</a:t>
            </a:r>
          </a:p>
          <a:p>
            <a:pPr>
              <a:lnSpc>
                <a:spcPct val="150000"/>
              </a:lnSpc>
              <a:buFont typeface="Wingdings" pitchFamily="2" charset="2"/>
              <a:buChar char="l"/>
            </a:pPr>
            <a:r>
              <a:rPr lang="zh-CN"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把学生满意度提升作为衡量工作成效</a:t>
            </a:r>
            <a:r>
              <a:rPr lang="zh-CN" altLang="zh-CN" sz="2000" b="1"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的</a:t>
            </a:r>
            <a:endParaRPr lang="en-US" altLang="zh-CN" sz="2000" b="1"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pPr>
            <a:r>
              <a:rPr lang="en-US" altLang="zh-CN" sz="2000" b="1"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 </a:t>
            </a:r>
            <a:r>
              <a:rPr lang="en-US" altLang="zh-CN" sz="2000" b="1"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zh-CN" sz="2000" b="1"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重要指针</a:t>
            </a:r>
            <a:r>
              <a:rPr lang="zh-CN"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，有行动，有结果</a:t>
            </a:r>
            <a:r>
              <a:rPr lang="zh-CN" altLang="en-US"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a:t>
            </a:r>
          </a:p>
        </p:txBody>
      </p:sp>
      <p:sp>
        <p:nvSpPr>
          <p:cNvPr id="7" name="TextBox 5"/>
          <p:cNvSpPr txBox="1">
            <a:spLocks noChangeArrowheads="1"/>
          </p:cNvSpPr>
          <p:nvPr/>
        </p:nvSpPr>
        <p:spPr bwMode="auto">
          <a:xfrm>
            <a:off x="1000100" y="357172"/>
            <a:ext cx="5040312" cy="427874"/>
          </a:xfrm>
          <a:prstGeom prst="rect">
            <a:avLst/>
          </a:prstGeom>
          <a:noFill/>
          <a:ln w="9525">
            <a:noFill/>
            <a:miter lim="800000"/>
          </a:ln>
        </p:spPr>
        <p:txBody>
          <a:bodyPr>
            <a:spAutoFit/>
          </a:bodyPr>
          <a:lstStyle/>
          <a:p>
            <a:pPr>
              <a:lnSpc>
                <a:spcPts val="2565"/>
              </a:lnSpc>
            </a:pPr>
            <a:r>
              <a:rPr lang="en-US" altLang="zh-CN" sz="2800" b="1"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2016</a:t>
            </a:r>
            <a:r>
              <a:rPr lang="zh-CN" altLang="en-US" sz="2800" b="1"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年卓越计划指导思想</a:t>
            </a:r>
            <a:endParaRPr lang="zh-CN" altLang="en-US" sz="28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ln>
        </p:spPr>
        <p:txBody>
          <a:bodyPr wrap="none" anchor="ctr"/>
          <a:lstStyle/>
          <a:p>
            <a:endParaRPr lang="zh-CN" altLang="en-US">
              <a:latin typeface="Calibri" pitchFamily="34" charset="0"/>
            </a:endParaRPr>
          </a:p>
        </p:txBody>
      </p:sp>
      <p:graphicFrame>
        <p:nvGraphicFramePr>
          <p:cNvPr id="8" name="表格 1"/>
          <p:cNvGraphicFramePr>
            <a:graphicFrameLocks noGrp="1"/>
          </p:cNvGraphicFramePr>
          <p:nvPr>
            <p:extLst>
              <p:ext uri="{D42A27DB-BD31-4B8C-83A1-F6EECF244321}">
                <p14:modId xmlns="" xmlns:p14="http://schemas.microsoft.com/office/powerpoint/2010/main" val="1260019805"/>
              </p:ext>
            </p:extLst>
          </p:nvPr>
        </p:nvGraphicFramePr>
        <p:xfrm>
          <a:off x="900113" y="1123950"/>
          <a:ext cx="7561262" cy="3352800"/>
        </p:xfrm>
        <a:graphic>
          <a:graphicData uri="http://schemas.openxmlformats.org/drawingml/2006/table">
            <a:tbl>
              <a:tblPr/>
              <a:tblGrid>
                <a:gridCol w="2305050">
                  <a:extLst>
                    <a:ext uri="{9D8B030D-6E8A-4147-A177-3AD203B41FA5}">
                      <a16:colId xmlns="" xmlns:a16="http://schemas.microsoft.com/office/drawing/2014/main" val="20000"/>
                    </a:ext>
                  </a:extLst>
                </a:gridCol>
                <a:gridCol w="5256212">
                  <a:extLst>
                    <a:ext uri="{9D8B030D-6E8A-4147-A177-3AD203B41FA5}">
                      <a16:colId xmlns="" xmlns:a16="http://schemas.microsoft.com/office/drawing/2014/main" val="20001"/>
                    </a:ext>
                  </a:extLst>
                </a:gridCol>
              </a:tblGrid>
              <a:tr h="304800">
                <a:tc>
                  <a:txBody>
                    <a:bodyPr/>
                    <a:lstStyle/>
                    <a:p>
                      <a:pPr marL="0" marR="0" lvl="0" indent="0" algn="ctr" defTabSz="0" rtl="0" eaLnBrk="1" fontAlgn="base" latinLnBrk="0" hangingPunct="1">
                        <a:spcBef>
                          <a:spcPct val="0"/>
                        </a:spcBef>
                        <a:spcAft>
                          <a:spcPct val="0"/>
                        </a:spcAft>
                        <a:buClrTx/>
                        <a:buSzTx/>
                        <a:buFontTx/>
                        <a:buNone/>
                      </a:pPr>
                      <a:r>
                        <a:rPr kumimoji="0" lang="zh-CN" sz="1800" b="1" i="0" u="none" strike="noStrike" cap="none" normalizeH="0" baseline="0" dirty="0">
                          <a:ln>
                            <a:noFill/>
                          </a:ln>
                          <a:solidFill>
                            <a:srgbClr val="000000"/>
                          </a:solidFill>
                          <a:effectLst/>
                          <a:latin typeface="+mj-ea"/>
                          <a:ea typeface="+mj-ea"/>
                          <a:sym typeface="Times New Roman" pitchFamily="18" charset="0"/>
                        </a:rPr>
                        <a:t>四个面向</a:t>
                      </a:r>
                      <a:endParaRPr kumimoji="0" lang="zh-CN" sz="1800" b="0" i="0" u="none" strike="noStrike" cap="none" normalizeH="0" baseline="0" dirty="0">
                        <a:ln>
                          <a:noFill/>
                        </a:ln>
                        <a:solidFill>
                          <a:srgbClr val="000000"/>
                        </a:solidFill>
                        <a:effectLst/>
                        <a:latin typeface="+mj-ea"/>
                        <a:ea typeface="+mj-ea"/>
                        <a:sym typeface="微软雅黑" pitchFamily="34" charset="-122"/>
                      </a:endParaRPr>
                    </a:p>
                  </a:txBody>
                  <a:tcPr marL="68580" marR="68580" marT="0" marB="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BFBFBF"/>
                    </a:solidFill>
                  </a:tcPr>
                </a:tc>
                <a:tc>
                  <a:txBody>
                    <a:bodyPr/>
                    <a:lstStyle/>
                    <a:p>
                      <a:pPr marL="0" marR="0" lvl="0" indent="0" algn="ctr" defTabSz="0" rtl="0" eaLnBrk="1" fontAlgn="base" latinLnBrk="0" hangingPunct="1">
                        <a:spcBef>
                          <a:spcPct val="0"/>
                        </a:spcBef>
                        <a:spcAft>
                          <a:spcPct val="0"/>
                        </a:spcAft>
                        <a:buClrTx/>
                        <a:buSzTx/>
                        <a:buFontTx/>
                        <a:buNone/>
                      </a:pPr>
                      <a:r>
                        <a:rPr kumimoji="0" lang="zh-CN" sz="1800" b="1" i="0" u="none" strike="noStrike" cap="none" normalizeH="0" baseline="0" dirty="0">
                          <a:ln>
                            <a:noFill/>
                          </a:ln>
                          <a:solidFill>
                            <a:srgbClr val="000000"/>
                          </a:solidFill>
                          <a:effectLst/>
                          <a:latin typeface="+mj-ea"/>
                          <a:ea typeface="+mj-ea"/>
                          <a:sym typeface="Times New Roman" pitchFamily="18" charset="0"/>
                        </a:rPr>
                        <a:t>分项计划</a:t>
                      </a:r>
                      <a:endParaRPr kumimoji="0" lang="zh-CN" sz="1800" b="0" i="0" u="none" strike="noStrike" cap="none" normalizeH="0" baseline="0" dirty="0">
                        <a:ln>
                          <a:noFill/>
                        </a:ln>
                        <a:solidFill>
                          <a:srgbClr val="000000"/>
                        </a:solidFill>
                        <a:effectLst/>
                        <a:latin typeface="+mj-ea"/>
                        <a:ea typeface="+mj-ea"/>
                        <a:sym typeface="微软雅黑" pitchFamily="34" charset="-122"/>
                      </a:endParaRPr>
                    </a:p>
                  </a:txBody>
                  <a:tcPr marL="68580" marR="68580" marT="0" marB="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BFBFBF"/>
                    </a:solidFill>
                  </a:tcPr>
                </a:tc>
                <a:extLst>
                  <a:ext uri="{0D108BD9-81ED-4DB2-BD59-A6C34878D82A}">
                    <a16:rowId xmlns="" xmlns:a16="http://schemas.microsoft.com/office/drawing/2014/main" val="10000"/>
                  </a:ext>
                </a:extLst>
              </a:tr>
              <a:tr h="304800">
                <a:tc rowSpan="3">
                  <a:txBody>
                    <a:bodyPr/>
                    <a:lstStyle/>
                    <a:p>
                      <a:pPr marL="0" marR="0" lvl="0" indent="0" algn="just" defTabSz="0" rtl="0" eaLnBrk="1" fontAlgn="base" latinLnBrk="0" hangingPunct="1">
                        <a:spcBef>
                          <a:spcPct val="0"/>
                        </a:spcBef>
                        <a:spcAft>
                          <a:spcPct val="0"/>
                        </a:spcAft>
                        <a:buClrTx/>
                        <a:buSzTx/>
                        <a:buFontTx/>
                        <a:buNone/>
                      </a:pPr>
                      <a:r>
                        <a:rPr kumimoji="0" lang="en-US" sz="1800" b="1" i="0" u="none" strike="noStrike" cap="none" normalizeH="0" baseline="0" dirty="0">
                          <a:ln>
                            <a:noFill/>
                          </a:ln>
                          <a:solidFill>
                            <a:srgbClr val="000000"/>
                          </a:solidFill>
                          <a:effectLst/>
                          <a:latin typeface="+mj-ea"/>
                          <a:ea typeface="+mj-ea"/>
                          <a:sym typeface="Times New Roman" pitchFamily="18" charset="0"/>
                        </a:rPr>
                        <a:t>A </a:t>
                      </a:r>
                      <a:r>
                        <a:rPr kumimoji="0" lang="zh-CN" altLang="en-US" sz="1800" b="1" i="0" u="none" strike="noStrike" cap="none" normalizeH="0" baseline="0" dirty="0">
                          <a:ln>
                            <a:noFill/>
                          </a:ln>
                          <a:solidFill>
                            <a:srgbClr val="000000"/>
                          </a:solidFill>
                          <a:effectLst/>
                          <a:latin typeface="+mj-ea"/>
                          <a:ea typeface="+mj-ea"/>
                          <a:sym typeface="Times New Roman" pitchFamily="18" charset="0"/>
                        </a:rPr>
                        <a:t>课程面</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tc>
                  <a:txBody>
                    <a:bodyPr/>
                    <a:lstStyle/>
                    <a:p>
                      <a:pPr marL="0" marR="0" lvl="0" indent="0" algn="just" defTabSz="0" rtl="0" eaLnBrk="1" fontAlgn="base" latinLnBrk="0" hangingPunct="1">
                        <a:spcBef>
                          <a:spcPct val="0"/>
                        </a:spcBef>
                        <a:spcAft>
                          <a:spcPct val="0"/>
                        </a:spcAft>
                        <a:buClrTx/>
                        <a:buSzTx/>
                        <a:buFontTx/>
                        <a:buNone/>
                      </a:pPr>
                      <a:r>
                        <a:rPr kumimoji="0" lang="en-US" sz="18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A-1 </a:t>
                      </a:r>
                      <a:r>
                        <a:rPr kumimoji="0" lang="zh-CN" altLang="zh-CN"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深入推进能力本位课程体系建设</a:t>
                      </a:r>
                      <a:endParaRPr kumimoji="0" lang="zh-CN" altLang="en-US"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304800">
                <a:tc vMerge="1">
                  <a:txBody>
                    <a:bodyPr/>
                    <a:lstStyle/>
                    <a:p>
                      <a:endParaRPr lang="zh-CN"/>
                    </a:p>
                  </a:txBody>
                  <a:tcPr/>
                </a:tc>
                <a:tc>
                  <a:txBody>
                    <a:bodyPr/>
                    <a:lstStyle/>
                    <a:p>
                      <a:pPr marL="0" marR="0" lvl="0" indent="0" algn="just" defTabSz="0" rtl="0" eaLnBrk="1" fontAlgn="base" latinLnBrk="0" hangingPunct="1">
                        <a:spcBef>
                          <a:spcPct val="0"/>
                        </a:spcBef>
                        <a:spcAft>
                          <a:spcPct val="0"/>
                        </a:spcAft>
                        <a:buClrTx/>
                        <a:buSzTx/>
                        <a:buFontTx/>
                        <a:buNone/>
                      </a:pPr>
                      <a:r>
                        <a:rPr kumimoji="0" lang="en-US" sz="18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A-2 </a:t>
                      </a:r>
                      <a:r>
                        <a:rPr kumimoji="0" lang="zh-CN" altLang="zh-CN"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构建创新创业教育体系</a:t>
                      </a:r>
                      <a:endParaRPr kumimoji="0" lang="zh-CN" altLang="en-US"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304800">
                <a:tc vMerge="1">
                  <a:txBody>
                    <a:bodyPr/>
                    <a:lstStyle/>
                    <a:p>
                      <a:endParaRPr lang="zh-CN"/>
                    </a:p>
                  </a:txBody>
                  <a:tcPr/>
                </a:tc>
                <a:tc>
                  <a:txBody>
                    <a:bodyPr/>
                    <a:lstStyle/>
                    <a:p>
                      <a:pPr marL="0" marR="0" lvl="0" indent="0" algn="just" defTabSz="0" rtl="0" eaLnBrk="1" fontAlgn="base" latinLnBrk="0" hangingPunct="1">
                        <a:spcBef>
                          <a:spcPct val="0"/>
                        </a:spcBef>
                        <a:spcAft>
                          <a:spcPct val="0"/>
                        </a:spcAft>
                        <a:buClrTx/>
                        <a:buSzTx/>
                        <a:buFontTx/>
                        <a:buNone/>
                      </a:pPr>
                      <a:r>
                        <a:rPr kumimoji="0" lang="en-US" sz="18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A-3 </a:t>
                      </a:r>
                      <a:r>
                        <a:rPr kumimoji="0" lang="zh-CN" altLang="zh-CN"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持续深化质量保障机制</a:t>
                      </a:r>
                      <a:endParaRPr kumimoji="0" lang="zh-CN" altLang="en-US"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304800">
                <a:tc rowSpan="7">
                  <a:txBody>
                    <a:bodyPr/>
                    <a:lstStyle/>
                    <a:p>
                      <a:pPr marL="0" marR="0" lvl="0" indent="0" algn="just" defTabSz="0" rtl="0" eaLnBrk="1" fontAlgn="base" latinLnBrk="0" hangingPunct="1">
                        <a:spcBef>
                          <a:spcPct val="0"/>
                        </a:spcBef>
                        <a:spcAft>
                          <a:spcPct val="0"/>
                        </a:spcAft>
                        <a:buClrTx/>
                        <a:buSzTx/>
                        <a:buFontTx/>
                        <a:buNone/>
                      </a:pPr>
                      <a:r>
                        <a:rPr kumimoji="0" lang="en-US" sz="1800" b="1" i="0" u="none" strike="noStrike" cap="none" normalizeH="0" baseline="0" dirty="0">
                          <a:ln>
                            <a:noFill/>
                          </a:ln>
                          <a:solidFill>
                            <a:srgbClr val="000000"/>
                          </a:solidFill>
                          <a:effectLst/>
                          <a:latin typeface="+mj-ea"/>
                          <a:ea typeface="+mj-ea"/>
                          <a:sym typeface="Times New Roman" pitchFamily="18" charset="0"/>
                        </a:rPr>
                        <a:t>B </a:t>
                      </a:r>
                      <a:r>
                        <a:rPr kumimoji="0" lang="zh-CN" altLang="en-US" sz="1800" b="1" i="0" u="none" strike="noStrike" cap="none" normalizeH="0" baseline="0" dirty="0">
                          <a:ln>
                            <a:noFill/>
                          </a:ln>
                          <a:solidFill>
                            <a:srgbClr val="000000"/>
                          </a:solidFill>
                          <a:effectLst/>
                          <a:latin typeface="+mj-ea"/>
                          <a:ea typeface="+mj-ea"/>
                          <a:sym typeface="Times New Roman" pitchFamily="18" charset="0"/>
                        </a:rPr>
                        <a:t>教师面</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tc>
                  <a:txBody>
                    <a:bodyPr/>
                    <a:lstStyle/>
                    <a:p>
                      <a:pPr marL="0" marR="0" lvl="0" indent="0" algn="just" defTabSz="0" rtl="0" eaLnBrk="1" fontAlgn="base" latinLnBrk="0" hangingPunct="1">
                        <a:spcBef>
                          <a:spcPct val="0"/>
                        </a:spcBef>
                        <a:spcAft>
                          <a:spcPct val="0"/>
                        </a:spcAft>
                        <a:buClrTx/>
                        <a:buSzTx/>
                        <a:buFontTx/>
                        <a:buNone/>
                      </a:pPr>
                      <a:r>
                        <a:rPr kumimoji="0" lang="en-US" sz="18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B-1 </a:t>
                      </a:r>
                      <a:r>
                        <a:rPr kumimoji="0" lang="zh-CN" altLang="zh-CN"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师资建设规划</a:t>
                      </a:r>
                      <a:endParaRPr kumimoji="0" lang="zh-CN" altLang="en-US"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304800">
                <a:tc vMerge="1">
                  <a:txBody>
                    <a:bodyPr/>
                    <a:lstStyle/>
                    <a:p>
                      <a:endParaRPr lang="zh-CN"/>
                    </a:p>
                  </a:txBody>
                  <a:tcPr/>
                </a:tc>
                <a:tc>
                  <a:txBody>
                    <a:bodyPr/>
                    <a:lstStyle/>
                    <a:p>
                      <a:pPr marL="0" marR="0" lvl="0" indent="0" algn="just" defTabSz="0" rtl="0" eaLnBrk="1" fontAlgn="base" latinLnBrk="0" hangingPunct="1">
                        <a:spcBef>
                          <a:spcPct val="0"/>
                        </a:spcBef>
                        <a:spcAft>
                          <a:spcPct val="0"/>
                        </a:spcAft>
                        <a:buClrTx/>
                        <a:buSzTx/>
                        <a:buFontTx/>
                        <a:buNone/>
                      </a:pPr>
                      <a:r>
                        <a:rPr kumimoji="0" lang="en-US" sz="18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B-2 </a:t>
                      </a:r>
                      <a:r>
                        <a:rPr kumimoji="0" lang="zh-CN" altLang="zh-CN"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提升“教师发展工程”项目培养效益</a:t>
                      </a:r>
                      <a:endParaRPr kumimoji="0" lang="zh-CN" altLang="en-US"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304800">
                <a:tc vMerge="1">
                  <a:txBody>
                    <a:bodyPr/>
                    <a:lstStyle/>
                    <a:p>
                      <a:endParaRPr lang="zh-CN"/>
                    </a:p>
                  </a:txBody>
                  <a:tcPr/>
                </a:tc>
                <a:tc>
                  <a:txBody>
                    <a:bodyPr/>
                    <a:lstStyle/>
                    <a:p>
                      <a:pPr marL="0" marR="0" lvl="0" indent="0" algn="just" defTabSz="0" rtl="0" eaLnBrk="1" fontAlgn="base" latinLnBrk="0" hangingPunct="1">
                        <a:spcBef>
                          <a:spcPct val="0"/>
                        </a:spcBef>
                        <a:spcAft>
                          <a:spcPct val="0"/>
                        </a:spcAft>
                        <a:buClrTx/>
                        <a:buSzTx/>
                        <a:buFontTx/>
                        <a:buNone/>
                      </a:pPr>
                      <a:r>
                        <a:rPr kumimoji="0" lang="en-US" sz="18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B-3 </a:t>
                      </a:r>
                      <a:r>
                        <a:rPr kumimoji="0" lang="zh-CN" altLang="zh-CN"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实施校内职称及企业兼职教师职称评审</a:t>
                      </a:r>
                      <a:endParaRPr kumimoji="0" lang="zh-CN" altLang="en-US"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304800">
                <a:tc vMerge="1">
                  <a:txBody>
                    <a:bodyPr/>
                    <a:lstStyle/>
                    <a:p>
                      <a:endParaRPr lang="zh-CN"/>
                    </a:p>
                  </a:txBody>
                  <a:tcPr/>
                </a:tc>
                <a:tc>
                  <a:txBody>
                    <a:bodyPr/>
                    <a:lstStyle/>
                    <a:p>
                      <a:pPr marL="0" marR="0" lvl="0" indent="0" algn="just" defTabSz="0" rtl="0" eaLnBrk="1" fontAlgn="base" latinLnBrk="0" hangingPunct="1">
                        <a:spcBef>
                          <a:spcPct val="0"/>
                        </a:spcBef>
                        <a:spcAft>
                          <a:spcPct val="0"/>
                        </a:spcAft>
                        <a:buClrTx/>
                        <a:buSzTx/>
                        <a:buFontTx/>
                        <a:buNone/>
                      </a:pPr>
                      <a:r>
                        <a:rPr kumimoji="0" lang="en-US" sz="18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B-4 </a:t>
                      </a:r>
                      <a:r>
                        <a:rPr kumimoji="0" lang="zh-CN" altLang="en-US"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开展教师综合评价</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304800">
                <a:tc vMerge="1">
                  <a:txBody>
                    <a:bodyPr/>
                    <a:lstStyle/>
                    <a:p>
                      <a:endParaRPr lang="zh-CN"/>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tc>
                  <a:txBody>
                    <a:bodyPr/>
                    <a:lstStyle/>
                    <a:p>
                      <a:pPr marL="0" marR="0" lvl="0" indent="0" algn="just" defTabSz="0" rtl="0" eaLnBrk="1" fontAlgn="base" latinLnBrk="0" hangingPunct="1">
                        <a:spcBef>
                          <a:spcPct val="0"/>
                        </a:spcBef>
                        <a:spcAft>
                          <a:spcPct val="0"/>
                        </a:spcAft>
                        <a:buClrTx/>
                        <a:buSzTx/>
                        <a:buFontTx/>
                        <a:buNone/>
                      </a:pPr>
                      <a:r>
                        <a:rPr kumimoji="0" lang="en-US" altLang="zh-CN" sz="18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B-5 </a:t>
                      </a:r>
                      <a:r>
                        <a:rPr kumimoji="0" lang="zh-CN" altLang="zh-CN"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分配制度改革</a:t>
                      </a:r>
                      <a:endParaRPr kumimoji="0" lang="zh-CN" altLang="en-US"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304800">
                <a:tc vMerge="1">
                  <a:txBody>
                    <a:bodyPr/>
                    <a:lstStyle/>
                    <a:p>
                      <a:endParaRPr lang="zh-CN"/>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tc>
                  <a:txBody>
                    <a:bodyPr/>
                    <a:lstStyle/>
                    <a:p>
                      <a:pPr marL="0" marR="0" lvl="0" indent="0" algn="just" defTabSz="0" rtl="0" eaLnBrk="1" fontAlgn="base" latinLnBrk="0" hangingPunct="1">
                        <a:spcBef>
                          <a:spcPct val="0"/>
                        </a:spcBef>
                        <a:spcAft>
                          <a:spcPct val="0"/>
                        </a:spcAft>
                        <a:buClrTx/>
                        <a:buSzTx/>
                        <a:buFontTx/>
                        <a:buNone/>
                      </a:pPr>
                      <a:r>
                        <a:rPr kumimoji="0" lang="en-US" altLang="zh-CN" sz="18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B-6 </a:t>
                      </a:r>
                      <a:r>
                        <a:rPr kumimoji="0" lang="zh-CN" altLang="zh-CN"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系主任队伍建设</a:t>
                      </a:r>
                      <a:endParaRPr kumimoji="0" lang="zh-CN" altLang="en-US"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304800">
                <a:tc vMerge="1">
                  <a:txBody>
                    <a:bodyPr/>
                    <a:lstStyle/>
                    <a:p>
                      <a:endParaRPr lang="zh-CN"/>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tc>
                  <a:txBody>
                    <a:bodyPr/>
                    <a:lstStyle/>
                    <a:p>
                      <a:pPr marL="0" marR="0" lvl="0" indent="0" algn="just" defTabSz="0" rtl="0" eaLnBrk="1" fontAlgn="base" latinLnBrk="0" hangingPunct="1">
                        <a:spcBef>
                          <a:spcPct val="0"/>
                        </a:spcBef>
                        <a:spcAft>
                          <a:spcPct val="0"/>
                        </a:spcAft>
                        <a:buClrTx/>
                        <a:buSzTx/>
                        <a:buFontTx/>
                        <a:buNone/>
                      </a:pPr>
                      <a:r>
                        <a:rPr kumimoji="0" lang="en-US" altLang="zh-CN" sz="18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B-7 </a:t>
                      </a:r>
                      <a:r>
                        <a:rPr kumimoji="0" lang="zh-CN" altLang="zh-CN"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rPr>
                        <a:t>提升教师教学技能</a:t>
                      </a:r>
                      <a:endParaRPr kumimoji="0" lang="zh-CN" altLang="en-US" sz="2000" b="1" i="0" u="none" strike="noStrike" kern="1200" cap="none" normalizeH="0" baseline="0" dirty="0">
                        <a:ln>
                          <a:noFill/>
                        </a:ln>
                        <a:solidFill>
                          <a:srgbClr val="000000"/>
                        </a:solidFill>
                        <a:effectLst/>
                        <a:latin typeface="微软雅黑" pitchFamily="34" charset="-122"/>
                        <a:ea typeface="微软雅黑" pitchFamily="34" charset="-122"/>
                        <a:cs typeface="+mn-cs"/>
                        <a:sym typeface="Times New Roman" pitchFamily="18"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bl>
          </a:graphicData>
        </a:graphic>
      </p:graphicFrame>
      <p:sp>
        <p:nvSpPr>
          <p:cNvPr id="9" name="TextBox 8"/>
          <p:cNvSpPr txBox="1"/>
          <p:nvPr/>
        </p:nvSpPr>
        <p:spPr>
          <a:xfrm>
            <a:off x="395536" y="339502"/>
            <a:ext cx="4896544" cy="400110"/>
          </a:xfrm>
          <a:prstGeom prst="rect">
            <a:avLst/>
          </a:prstGeom>
          <a:noFill/>
        </p:spPr>
        <p:txBody>
          <a:bodyPr wrap="square" rtlCol="0">
            <a:spAutoFit/>
          </a:bodyPr>
          <a:lstStyle/>
          <a:p>
            <a:r>
              <a:rPr lang="zh-CN" altLang="en-US"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四个面，</a:t>
            </a:r>
            <a:r>
              <a:rPr lang="en-US"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19</a:t>
            </a:r>
            <a:r>
              <a:rPr lang="zh-CN" altLang="en-US"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个子</a:t>
            </a:r>
            <a:r>
              <a:rPr lang="zh-CN" altLang="en-US" sz="2000" b="1"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计划，</a:t>
            </a:r>
            <a:r>
              <a:rPr lang="en-US" altLang="zh-CN" sz="2000" b="1"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65</a:t>
            </a:r>
            <a:r>
              <a:rPr lang="zh-CN" altLang="en-US" sz="2000" b="1"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个具体项目</a:t>
            </a:r>
            <a:endParaRPr lang="zh-CN" altLang="en-US"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5"/>
          <p:cNvSpPr txBox="1">
            <a:spLocks noChangeArrowheads="1"/>
          </p:cNvSpPr>
          <p:nvPr/>
        </p:nvSpPr>
        <p:spPr bwMode="auto">
          <a:xfrm>
            <a:off x="323528" y="398828"/>
            <a:ext cx="6178562" cy="452240"/>
          </a:xfrm>
          <a:prstGeom prst="rect">
            <a:avLst/>
          </a:prstGeom>
          <a:noFill/>
          <a:ln w="9525">
            <a:noFill/>
            <a:miter lim="800000"/>
          </a:ln>
        </p:spPr>
        <p:txBody>
          <a:bodyPr wrap="square">
            <a:spAutoFit/>
          </a:bodyPr>
          <a:lstStyle/>
          <a:p>
            <a:pPr>
              <a:lnSpc>
                <a:spcPts val="2565"/>
              </a:lnSpc>
            </a:pPr>
            <a:r>
              <a:rPr lang="zh-CN" altLang="en-US" sz="2800" dirty="0">
                <a:latin typeface="微软雅黑" pitchFamily="34" charset="-122"/>
                <a:ea typeface="微软雅黑" pitchFamily="34" charset="-122"/>
              </a:rPr>
              <a:t>    </a:t>
            </a:r>
            <a:r>
              <a:rPr lang="zh-CN" altLang="en-US" sz="3600" b="1" dirty="0">
                <a:solidFill>
                  <a:schemeClr val="accent5"/>
                </a:solidFill>
                <a:latin typeface="微软雅黑" pitchFamily="34" charset="-122"/>
                <a:ea typeface="微软雅黑" pitchFamily="34" charset="-122"/>
              </a:rPr>
              <a:t>卓越建桥计划的主要目的</a:t>
            </a:r>
          </a:p>
        </p:txBody>
      </p:sp>
      <p:grpSp>
        <p:nvGrpSpPr>
          <p:cNvPr id="2" name="组合 1"/>
          <p:cNvGrpSpPr/>
          <p:nvPr/>
        </p:nvGrpSpPr>
        <p:grpSpPr>
          <a:xfrm>
            <a:off x="1115616" y="1635646"/>
            <a:ext cx="7131551" cy="2551512"/>
            <a:chOff x="654439" y="1483900"/>
            <a:chExt cx="7213300" cy="2625741"/>
          </a:xfrm>
        </p:grpSpPr>
        <p:sp>
          <p:nvSpPr>
            <p:cNvPr id="16" name="TextBox 15"/>
            <p:cNvSpPr txBox="1"/>
            <p:nvPr/>
          </p:nvSpPr>
          <p:spPr>
            <a:xfrm>
              <a:off x="1331640" y="1491630"/>
              <a:ext cx="6536099" cy="601787"/>
            </a:xfrm>
            <a:prstGeom prst="rect">
              <a:avLst/>
            </a:prstGeom>
            <a:noFill/>
          </p:spPr>
          <p:txBody>
            <a:bodyPr wrap="none" rtlCol="0">
              <a:spAutoFit/>
            </a:bodyPr>
            <a:lstStyle/>
            <a:p>
              <a:r>
                <a:rPr lang="zh-CN" altLang="en-US" sz="32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引领学校主动向 应用技术大学转型</a:t>
              </a:r>
            </a:p>
          </p:txBody>
        </p:sp>
        <p:sp>
          <p:nvSpPr>
            <p:cNvPr id="17" name="TextBox 16"/>
            <p:cNvSpPr txBox="1"/>
            <p:nvPr/>
          </p:nvSpPr>
          <p:spPr>
            <a:xfrm>
              <a:off x="1331640" y="2427734"/>
              <a:ext cx="4460736" cy="601787"/>
            </a:xfrm>
            <a:prstGeom prst="rect">
              <a:avLst/>
            </a:prstGeom>
            <a:noFill/>
          </p:spPr>
          <p:txBody>
            <a:bodyPr wrap="none" rtlCol="0">
              <a:spAutoFit/>
            </a:bodyPr>
            <a:lstStyle/>
            <a:p>
              <a:r>
                <a:rPr lang="zh-CN" altLang="en-US" sz="32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全面提高 人才培养质量</a:t>
              </a:r>
            </a:p>
          </p:txBody>
        </p:sp>
        <p:sp>
          <p:nvSpPr>
            <p:cNvPr id="20" name="TextBox 19"/>
            <p:cNvSpPr txBox="1"/>
            <p:nvPr/>
          </p:nvSpPr>
          <p:spPr>
            <a:xfrm>
              <a:off x="1331640" y="3507854"/>
              <a:ext cx="4460736" cy="601787"/>
            </a:xfrm>
            <a:prstGeom prst="rect">
              <a:avLst/>
            </a:prstGeom>
            <a:noFill/>
          </p:spPr>
          <p:txBody>
            <a:bodyPr wrap="none" rtlCol="0">
              <a:spAutoFit/>
            </a:bodyPr>
            <a:lstStyle/>
            <a:p>
              <a:r>
                <a:rPr lang="zh-CN" altLang="en-US" sz="32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逐步增强 社会服务能力</a:t>
              </a:r>
            </a:p>
          </p:txBody>
        </p:sp>
        <p:sp>
          <p:nvSpPr>
            <p:cNvPr id="8" name="KSO_Shape"/>
            <p:cNvSpPr/>
            <p:nvPr/>
          </p:nvSpPr>
          <p:spPr>
            <a:xfrm>
              <a:off x="656159" y="1483900"/>
              <a:ext cx="288032" cy="477634"/>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9" name="KSO_Shape"/>
            <p:cNvSpPr/>
            <p:nvPr/>
          </p:nvSpPr>
          <p:spPr>
            <a:xfrm>
              <a:off x="654439" y="2480830"/>
              <a:ext cx="288032" cy="432048"/>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0" name="KSO_Shape"/>
            <p:cNvSpPr/>
            <p:nvPr/>
          </p:nvSpPr>
          <p:spPr>
            <a:xfrm>
              <a:off x="654439" y="3553440"/>
              <a:ext cx="288032" cy="432048"/>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ln>
        </p:spPr>
        <p:txBody>
          <a:bodyPr wrap="none" anchor="ctr"/>
          <a:lstStyle/>
          <a:p>
            <a:endParaRPr lang="zh-CN" altLang="en-US">
              <a:latin typeface="Calibri" pitchFamily="34" charset="0"/>
            </a:endParaRPr>
          </a:p>
        </p:txBody>
      </p:sp>
      <p:graphicFrame>
        <p:nvGraphicFramePr>
          <p:cNvPr id="4" name="表格 1"/>
          <p:cNvGraphicFramePr>
            <a:graphicFrameLocks noGrp="1"/>
          </p:cNvGraphicFramePr>
          <p:nvPr>
            <p:extLst>
              <p:ext uri="{D42A27DB-BD31-4B8C-83A1-F6EECF244321}">
                <p14:modId xmlns="" xmlns:p14="http://schemas.microsoft.com/office/powerpoint/2010/main" val="53689805"/>
              </p:ext>
            </p:extLst>
          </p:nvPr>
        </p:nvGraphicFramePr>
        <p:xfrm>
          <a:off x="900113" y="1123950"/>
          <a:ext cx="7561262" cy="3048000"/>
        </p:xfrm>
        <a:graphic>
          <a:graphicData uri="http://schemas.openxmlformats.org/drawingml/2006/table">
            <a:tbl>
              <a:tblPr/>
              <a:tblGrid>
                <a:gridCol w="2305050">
                  <a:extLst>
                    <a:ext uri="{9D8B030D-6E8A-4147-A177-3AD203B41FA5}">
                      <a16:colId xmlns="" xmlns:a16="http://schemas.microsoft.com/office/drawing/2014/main" val="20000"/>
                    </a:ext>
                  </a:extLst>
                </a:gridCol>
                <a:gridCol w="5256212">
                  <a:extLst>
                    <a:ext uri="{9D8B030D-6E8A-4147-A177-3AD203B41FA5}">
                      <a16:colId xmlns="" xmlns:a16="http://schemas.microsoft.com/office/drawing/2014/main" val="20001"/>
                    </a:ext>
                  </a:extLst>
                </a:gridCol>
              </a:tblGrid>
              <a:tr h="304800">
                <a:tc>
                  <a:txBody>
                    <a:bodyPr/>
                    <a:lstStyle/>
                    <a:p>
                      <a:pPr marL="0" marR="0" lvl="0" indent="0" algn="ctr" defTabSz="0" rtl="0" eaLnBrk="1" fontAlgn="base" latinLnBrk="0" hangingPunct="1">
                        <a:spcBef>
                          <a:spcPct val="0"/>
                        </a:spcBef>
                        <a:spcAft>
                          <a:spcPct val="0"/>
                        </a:spcAft>
                        <a:buClrTx/>
                        <a:buSzTx/>
                        <a:buFontTx/>
                        <a:buNone/>
                      </a:pPr>
                      <a:r>
                        <a:rPr kumimoji="0" lang="zh-CN" sz="2000" b="1" i="0" u="none" strike="noStrike" cap="none" normalizeH="0" baseline="0" dirty="0">
                          <a:ln>
                            <a:noFill/>
                          </a:ln>
                          <a:solidFill>
                            <a:srgbClr val="000000"/>
                          </a:solidFill>
                          <a:effectLst/>
                          <a:latin typeface="+mj-ea"/>
                          <a:ea typeface="+mj-ea"/>
                          <a:sym typeface="Times New Roman" pitchFamily="18" charset="0"/>
                        </a:rPr>
                        <a:t>四个面向</a:t>
                      </a:r>
                      <a:endParaRPr kumimoji="0" lang="zh-CN" sz="2000" b="1" i="0" u="none" strike="noStrike" cap="none" normalizeH="0" baseline="0" dirty="0">
                        <a:ln>
                          <a:noFill/>
                        </a:ln>
                        <a:solidFill>
                          <a:srgbClr val="000000"/>
                        </a:solidFill>
                        <a:effectLst/>
                        <a:latin typeface="+mj-ea"/>
                        <a:ea typeface="+mj-ea"/>
                        <a:sym typeface="微软雅黑" pitchFamily="34" charset="-122"/>
                      </a:endParaRPr>
                    </a:p>
                  </a:txBody>
                  <a:tcPr marL="68580" marR="68580" marT="0" marB="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BFBFBF"/>
                    </a:solidFill>
                  </a:tcPr>
                </a:tc>
                <a:tc>
                  <a:txBody>
                    <a:bodyPr/>
                    <a:lstStyle/>
                    <a:p>
                      <a:pPr marL="0" marR="0" lvl="0" indent="0" algn="ctr" defTabSz="0" rtl="0" eaLnBrk="1" fontAlgn="base" latinLnBrk="0" hangingPunct="1">
                        <a:spcBef>
                          <a:spcPct val="0"/>
                        </a:spcBef>
                        <a:spcAft>
                          <a:spcPct val="0"/>
                        </a:spcAft>
                        <a:buClrTx/>
                        <a:buSzTx/>
                        <a:buFontTx/>
                        <a:buNone/>
                      </a:pPr>
                      <a:r>
                        <a:rPr kumimoji="0" lang="zh-CN" sz="2000" b="1" i="0" u="none" strike="noStrike" cap="none" normalizeH="0" baseline="0" dirty="0">
                          <a:ln>
                            <a:noFill/>
                          </a:ln>
                          <a:solidFill>
                            <a:srgbClr val="000000"/>
                          </a:solidFill>
                          <a:effectLst/>
                          <a:latin typeface="+mj-ea"/>
                          <a:ea typeface="+mj-ea"/>
                          <a:sym typeface="Times New Roman" pitchFamily="18" charset="0"/>
                        </a:rPr>
                        <a:t>分项计划</a:t>
                      </a:r>
                      <a:endParaRPr kumimoji="0" lang="zh-CN" sz="2000" b="1" i="0" u="none" strike="noStrike" cap="none" normalizeH="0" baseline="0" dirty="0">
                        <a:ln>
                          <a:noFill/>
                        </a:ln>
                        <a:solidFill>
                          <a:srgbClr val="000000"/>
                        </a:solidFill>
                        <a:effectLst/>
                        <a:latin typeface="+mj-ea"/>
                        <a:ea typeface="+mj-ea"/>
                        <a:sym typeface="微软雅黑" pitchFamily="34" charset="-122"/>
                      </a:endParaRPr>
                    </a:p>
                  </a:txBody>
                  <a:tcPr marL="68580" marR="68580" marT="0" marB="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BFBFBF"/>
                    </a:solidFill>
                  </a:tcPr>
                </a:tc>
                <a:extLst>
                  <a:ext uri="{0D108BD9-81ED-4DB2-BD59-A6C34878D82A}">
                    <a16:rowId xmlns="" xmlns:a16="http://schemas.microsoft.com/office/drawing/2014/main" val="10000"/>
                  </a:ext>
                </a:extLst>
              </a:tr>
              <a:tr h="304800">
                <a:tc rowSpan="3">
                  <a:txBody>
                    <a:bodyPr/>
                    <a:lstStyle/>
                    <a:p>
                      <a:pPr marL="0" marR="0" lvl="0" indent="0" algn="just" defTabSz="0" rtl="0" eaLnBrk="1" fontAlgn="base" latinLnBrk="0" hangingPunct="1">
                        <a:spcBef>
                          <a:spcPct val="0"/>
                        </a:spcBef>
                        <a:spcAft>
                          <a:spcPct val="0"/>
                        </a:spcAft>
                        <a:buClrTx/>
                        <a:buSzTx/>
                        <a:buFontTx/>
                        <a:buNone/>
                      </a:pPr>
                      <a:r>
                        <a:rPr kumimoji="0" lang="en-US" sz="2000" b="1" i="0" u="none" strike="noStrike" cap="none" normalizeH="0" baseline="0" dirty="0">
                          <a:ln>
                            <a:noFill/>
                          </a:ln>
                          <a:solidFill>
                            <a:srgbClr val="000000"/>
                          </a:solidFill>
                          <a:effectLst/>
                          <a:latin typeface="+mj-ea"/>
                          <a:ea typeface="+mj-ea"/>
                          <a:sym typeface="Times New Roman" pitchFamily="18" charset="0"/>
                        </a:rPr>
                        <a:t>C </a:t>
                      </a:r>
                      <a:r>
                        <a:rPr kumimoji="0" lang="zh-CN" altLang="en-US" sz="2000" b="1" i="0" u="none" strike="noStrike" cap="none" normalizeH="0" baseline="0" dirty="0">
                          <a:ln>
                            <a:noFill/>
                          </a:ln>
                          <a:solidFill>
                            <a:srgbClr val="000000"/>
                          </a:solidFill>
                          <a:effectLst/>
                          <a:latin typeface="+mj-ea"/>
                          <a:ea typeface="+mj-ea"/>
                          <a:sym typeface="Times New Roman" pitchFamily="18" charset="0"/>
                        </a:rPr>
                        <a:t>学生面</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tc>
                  <a:txBody>
                    <a:bodyPr/>
                    <a:lstStyle/>
                    <a:p>
                      <a:pPr marL="0" marR="0" lvl="0" indent="0" algn="just" defTabSz="0" rtl="0" eaLnBrk="1" fontAlgn="base" latinLnBrk="0" hangingPunct="1">
                        <a:spcBef>
                          <a:spcPct val="0"/>
                        </a:spcBef>
                        <a:spcAft>
                          <a:spcPct val="0"/>
                        </a:spcAft>
                        <a:buClrTx/>
                        <a:buSzTx/>
                        <a:buFontTx/>
                        <a:buNone/>
                      </a:pPr>
                      <a:r>
                        <a:rPr kumimoji="0" lang="en-US" sz="2000" b="1" i="0" u="none" strike="noStrike" cap="none" normalizeH="0" baseline="0" dirty="0">
                          <a:ln>
                            <a:noFill/>
                          </a:ln>
                          <a:solidFill>
                            <a:srgbClr val="000000"/>
                          </a:solidFill>
                          <a:effectLst/>
                          <a:latin typeface="+mj-ea"/>
                          <a:ea typeface="+mj-ea"/>
                          <a:sym typeface="Times New Roman" pitchFamily="18" charset="0"/>
                        </a:rPr>
                        <a:t>C-1 </a:t>
                      </a:r>
                      <a:r>
                        <a:rPr lang="zh-CN" altLang="zh-CN" sz="2000" b="1" kern="1200" dirty="0">
                          <a:solidFill>
                            <a:srgbClr val="000000"/>
                          </a:solidFill>
                          <a:latin typeface="+mj-ea"/>
                          <a:ea typeface="+mj-ea"/>
                          <a:cs typeface="+mn-cs"/>
                        </a:rPr>
                        <a:t>第二课堂提升学生素质与能力</a:t>
                      </a:r>
                      <a:endParaRPr kumimoji="0" lang="zh-CN" altLang="en-US" sz="2000" b="1" i="0" u="none" strike="noStrike" cap="none" normalizeH="0" baseline="0" dirty="0">
                        <a:ln>
                          <a:noFill/>
                        </a:ln>
                        <a:solidFill>
                          <a:srgbClr val="000000"/>
                        </a:solidFill>
                        <a:effectLst/>
                        <a:latin typeface="+mj-ea"/>
                        <a:ea typeface="+mj-ea"/>
                        <a:sym typeface="Times New Roman" pitchFamily="18"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304800">
                <a:tc vMerge="1">
                  <a:txBody>
                    <a:bodyPr/>
                    <a:lstStyle/>
                    <a:p>
                      <a:endParaRPr lang="zh-CN"/>
                    </a:p>
                  </a:txBody>
                  <a:tcPr/>
                </a:tc>
                <a:tc>
                  <a:txBody>
                    <a:bodyPr/>
                    <a:lstStyle/>
                    <a:p>
                      <a:pPr marL="0" marR="0" lvl="0" indent="0" algn="just" defTabSz="0" rtl="0" eaLnBrk="1" fontAlgn="base" latinLnBrk="0" hangingPunct="1">
                        <a:spcBef>
                          <a:spcPct val="0"/>
                        </a:spcBef>
                        <a:spcAft>
                          <a:spcPct val="0"/>
                        </a:spcAft>
                        <a:buClrTx/>
                        <a:buSzTx/>
                        <a:buFontTx/>
                        <a:buNone/>
                      </a:pPr>
                      <a:r>
                        <a:rPr kumimoji="0" lang="en-US" sz="2000" b="1" i="0" u="none" strike="noStrike" cap="none" normalizeH="0" baseline="0" dirty="0">
                          <a:ln>
                            <a:noFill/>
                          </a:ln>
                          <a:solidFill>
                            <a:srgbClr val="000000"/>
                          </a:solidFill>
                          <a:effectLst/>
                          <a:latin typeface="+mj-ea"/>
                          <a:ea typeface="+mj-ea"/>
                          <a:sym typeface="Times New Roman" pitchFamily="18" charset="0"/>
                        </a:rPr>
                        <a:t>C-2 </a:t>
                      </a:r>
                      <a:r>
                        <a:rPr kumimoji="0" lang="zh-CN" altLang="en-US" sz="2000" b="1" i="0" u="none" strike="noStrike" cap="none" normalizeH="0" baseline="0" dirty="0">
                          <a:ln>
                            <a:noFill/>
                          </a:ln>
                          <a:solidFill>
                            <a:srgbClr val="000000"/>
                          </a:solidFill>
                          <a:effectLst/>
                          <a:latin typeface="+mj-ea"/>
                          <a:ea typeface="+mj-ea"/>
                          <a:sym typeface="Times New Roman" pitchFamily="18" charset="0"/>
                        </a:rPr>
                        <a:t>完善学生学习支持中心工作</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304800">
                <a:tc vMerge="1">
                  <a:txBody>
                    <a:bodyPr/>
                    <a:lstStyle/>
                    <a:p>
                      <a:endParaRPr lang="zh-CN"/>
                    </a:p>
                  </a:txBody>
                  <a:tcPr/>
                </a:tc>
                <a:tc>
                  <a:txBody>
                    <a:bodyPr/>
                    <a:lstStyle/>
                    <a:p>
                      <a:pPr marL="0" marR="0" lvl="0" indent="0" algn="just" defTabSz="0" rtl="0" eaLnBrk="1" fontAlgn="base" latinLnBrk="0" hangingPunct="1">
                        <a:spcBef>
                          <a:spcPct val="0"/>
                        </a:spcBef>
                        <a:spcAft>
                          <a:spcPct val="0"/>
                        </a:spcAft>
                        <a:buClrTx/>
                        <a:buSzTx/>
                        <a:buFontTx/>
                        <a:buNone/>
                      </a:pPr>
                      <a:r>
                        <a:rPr kumimoji="0" lang="en-US" sz="2000" b="1" i="0" u="none" strike="noStrike" cap="none" normalizeH="0" baseline="0" dirty="0">
                          <a:ln>
                            <a:noFill/>
                          </a:ln>
                          <a:solidFill>
                            <a:srgbClr val="000000"/>
                          </a:solidFill>
                          <a:effectLst/>
                          <a:latin typeface="+mj-ea"/>
                          <a:ea typeface="+mj-ea"/>
                          <a:sym typeface="Times New Roman" pitchFamily="18" charset="0"/>
                        </a:rPr>
                        <a:t>C-3 </a:t>
                      </a:r>
                      <a:r>
                        <a:rPr kumimoji="0" lang="zh-CN" altLang="en-US" sz="2000" b="1" i="0" u="none" strike="noStrike" cap="none" normalizeH="0" baseline="0" dirty="0">
                          <a:ln>
                            <a:noFill/>
                          </a:ln>
                          <a:solidFill>
                            <a:srgbClr val="000000"/>
                          </a:solidFill>
                          <a:effectLst/>
                          <a:latin typeface="+mj-ea"/>
                          <a:ea typeface="+mj-ea"/>
                          <a:sym typeface="Times New Roman" pitchFamily="18" charset="0"/>
                        </a:rPr>
                        <a:t>建立学生学习与生活的全程关怀制度</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304800">
                <a:tc rowSpan="6">
                  <a:txBody>
                    <a:bodyPr/>
                    <a:lstStyle/>
                    <a:p>
                      <a:pPr marL="0" marR="0" lvl="0" indent="0" algn="just" defTabSz="0" rtl="0" eaLnBrk="1" fontAlgn="base" latinLnBrk="0" hangingPunct="1">
                        <a:spcBef>
                          <a:spcPct val="0"/>
                        </a:spcBef>
                        <a:spcAft>
                          <a:spcPct val="0"/>
                        </a:spcAft>
                        <a:buClrTx/>
                        <a:buSzTx/>
                        <a:buFontTx/>
                        <a:buNone/>
                      </a:pPr>
                      <a:r>
                        <a:rPr kumimoji="0" lang="en-US" sz="2000" b="1" i="0" u="none" strike="noStrike" cap="none" normalizeH="0" baseline="0" dirty="0">
                          <a:ln>
                            <a:noFill/>
                          </a:ln>
                          <a:solidFill>
                            <a:srgbClr val="000000"/>
                          </a:solidFill>
                          <a:effectLst/>
                          <a:latin typeface="+mj-ea"/>
                          <a:ea typeface="+mj-ea"/>
                          <a:sym typeface="Times New Roman" pitchFamily="18" charset="0"/>
                        </a:rPr>
                        <a:t>D </a:t>
                      </a:r>
                      <a:r>
                        <a:rPr kumimoji="0" lang="zh-CN" altLang="en-US" sz="2000" b="1" i="0" u="none" strike="noStrike" cap="none" normalizeH="0" baseline="0" dirty="0">
                          <a:ln>
                            <a:noFill/>
                          </a:ln>
                          <a:solidFill>
                            <a:srgbClr val="000000"/>
                          </a:solidFill>
                          <a:effectLst/>
                          <a:latin typeface="+mj-ea"/>
                          <a:ea typeface="+mj-ea"/>
                          <a:sym typeface="Times New Roman" pitchFamily="18" charset="0"/>
                        </a:rPr>
                        <a:t>全校面</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tc>
                  <a:txBody>
                    <a:bodyPr/>
                    <a:lstStyle/>
                    <a:p>
                      <a:pPr marL="0" marR="0" lvl="0" indent="0" algn="just" defTabSz="0" rtl="0" eaLnBrk="1" fontAlgn="base" latinLnBrk="0" hangingPunct="1">
                        <a:spcBef>
                          <a:spcPct val="0"/>
                        </a:spcBef>
                        <a:spcAft>
                          <a:spcPct val="0"/>
                        </a:spcAft>
                        <a:buClrTx/>
                        <a:buSzTx/>
                        <a:buFontTx/>
                        <a:buNone/>
                      </a:pPr>
                      <a:r>
                        <a:rPr kumimoji="0" lang="en-US" sz="2000" b="1" i="0" u="none" strike="noStrike" cap="none" normalizeH="0" baseline="0" dirty="0">
                          <a:ln>
                            <a:noFill/>
                          </a:ln>
                          <a:solidFill>
                            <a:srgbClr val="000000"/>
                          </a:solidFill>
                          <a:effectLst/>
                          <a:latin typeface="+mj-ea"/>
                          <a:ea typeface="+mj-ea"/>
                          <a:sym typeface="Times New Roman" pitchFamily="18" charset="0"/>
                        </a:rPr>
                        <a:t>D-1 </a:t>
                      </a:r>
                      <a:r>
                        <a:rPr kumimoji="0" lang="zh-CN" altLang="en-US" sz="2000" b="1" i="0" u="none" strike="noStrike" cap="none" normalizeH="0" baseline="0" dirty="0">
                          <a:ln>
                            <a:noFill/>
                          </a:ln>
                          <a:solidFill>
                            <a:srgbClr val="000000"/>
                          </a:solidFill>
                          <a:effectLst/>
                          <a:latin typeface="+mj-ea"/>
                          <a:ea typeface="+mj-ea"/>
                          <a:sym typeface="Times New Roman" pitchFamily="18" charset="0"/>
                        </a:rPr>
                        <a:t>提升行政管理效率</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304800">
                <a:tc vMerge="1">
                  <a:txBody>
                    <a:bodyPr/>
                    <a:lstStyle/>
                    <a:p>
                      <a:endParaRPr lang="zh-CN"/>
                    </a:p>
                  </a:txBody>
                  <a:tcPr/>
                </a:tc>
                <a:tc>
                  <a:txBody>
                    <a:bodyPr/>
                    <a:lstStyle/>
                    <a:p>
                      <a:pPr marL="0" marR="0" lvl="0" indent="0" algn="just" defTabSz="0" rtl="0" eaLnBrk="1" fontAlgn="base" latinLnBrk="0" hangingPunct="1">
                        <a:spcBef>
                          <a:spcPct val="0"/>
                        </a:spcBef>
                        <a:spcAft>
                          <a:spcPct val="0"/>
                        </a:spcAft>
                        <a:buClrTx/>
                        <a:buSzTx/>
                        <a:buFontTx/>
                        <a:buNone/>
                      </a:pPr>
                      <a:r>
                        <a:rPr kumimoji="0" lang="en-US" altLang="zh-CN" sz="2000" b="1" i="0" u="none" strike="noStrike" kern="1200" cap="none" normalizeH="0" baseline="0" dirty="0" smtClean="0">
                          <a:ln>
                            <a:noFill/>
                          </a:ln>
                          <a:solidFill>
                            <a:srgbClr val="000000"/>
                          </a:solidFill>
                          <a:effectLst/>
                          <a:latin typeface="+mj-ea"/>
                          <a:ea typeface="+mj-ea"/>
                          <a:cs typeface="+mn-cs"/>
                          <a:sym typeface="Times New Roman" pitchFamily="18" charset="0"/>
                        </a:rPr>
                        <a:t>D-2 </a:t>
                      </a:r>
                      <a:r>
                        <a:rPr kumimoji="0" lang="zh-CN" altLang="en-US" sz="2000" b="1" i="0" u="none" strike="noStrike" cap="none" normalizeH="0" baseline="0" dirty="0" smtClean="0">
                          <a:ln>
                            <a:noFill/>
                          </a:ln>
                          <a:solidFill>
                            <a:srgbClr val="000000"/>
                          </a:solidFill>
                          <a:effectLst/>
                          <a:latin typeface="+mj-ea"/>
                          <a:ea typeface="+mj-ea"/>
                          <a:sym typeface="Times New Roman" pitchFamily="18" charset="0"/>
                        </a:rPr>
                        <a:t>建设智慧校园</a:t>
                      </a:r>
                      <a:endParaRPr kumimoji="0" lang="zh-CN" altLang="en-US" sz="2000" b="1" i="0" u="none" strike="noStrike" kern="1200" cap="none" normalizeH="0" baseline="0" dirty="0">
                        <a:ln>
                          <a:noFill/>
                        </a:ln>
                        <a:solidFill>
                          <a:srgbClr val="000000"/>
                        </a:solidFill>
                        <a:effectLst/>
                        <a:latin typeface="+mj-ea"/>
                        <a:ea typeface="+mj-ea"/>
                        <a:cs typeface="+mn-cs"/>
                        <a:sym typeface="Times New Roman" pitchFamily="18"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304800">
                <a:tc vMerge="1">
                  <a:txBody>
                    <a:bodyPr/>
                    <a:lstStyle/>
                    <a:p>
                      <a:endParaRPr lang="zh-CN"/>
                    </a:p>
                  </a:txBody>
                  <a:tcPr/>
                </a:tc>
                <a:tc>
                  <a:txBody>
                    <a:bodyPr/>
                    <a:lstStyle/>
                    <a:p>
                      <a:pPr marL="0" marR="0" lvl="0" indent="0" algn="just" defTabSz="0" rtl="0" eaLnBrk="1" fontAlgn="base" latinLnBrk="0" hangingPunct="1">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rgbClr val="000000"/>
                          </a:solidFill>
                          <a:effectLst/>
                          <a:latin typeface="+mj-ea"/>
                          <a:ea typeface="+mj-ea"/>
                          <a:sym typeface="Times New Roman" pitchFamily="18" charset="0"/>
                        </a:rPr>
                        <a:t>D-3 </a:t>
                      </a:r>
                      <a:r>
                        <a:rPr kumimoji="0" lang="zh-CN" altLang="en-US" sz="2000" b="1" i="0" u="none" strike="noStrike" cap="none" normalizeH="0" baseline="0" dirty="0" smtClean="0">
                          <a:ln>
                            <a:noFill/>
                          </a:ln>
                          <a:solidFill>
                            <a:srgbClr val="000000"/>
                          </a:solidFill>
                          <a:effectLst/>
                          <a:latin typeface="+mj-ea"/>
                          <a:ea typeface="+mj-ea"/>
                          <a:sym typeface="Times New Roman" pitchFamily="18" charset="0"/>
                        </a:rPr>
                        <a:t>推进国际化进程</a:t>
                      </a:r>
                      <a:endParaRPr kumimoji="0" lang="zh-CN" altLang="en-US" sz="2000" b="1" i="0" u="none" strike="noStrike" cap="none" normalizeH="0" baseline="0" dirty="0">
                        <a:ln>
                          <a:noFill/>
                        </a:ln>
                        <a:solidFill>
                          <a:srgbClr val="000000"/>
                        </a:solidFill>
                        <a:effectLst/>
                        <a:latin typeface="+mj-ea"/>
                        <a:ea typeface="+mj-ea"/>
                        <a:sym typeface="Times New Roman" pitchFamily="18"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304800">
                <a:tc vMerge="1">
                  <a:txBody>
                    <a:bodyPr/>
                    <a:lstStyle/>
                    <a:p>
                      <a:endParaRPr lang="zh-CN"/>
                    </a:p>
                  </a:txBody>
                  <a:tcPr/>
                </a:tc>
                <a:tc>
                  <a:txBody>
                    <a:bodyPr/>
                    <a:lstStyle/>
                    <a:p>
                      <a:pPr marL="0" marR="0" lvl="0" indent="0" algn="just" defTabSz="0" rtl="0" eaLnBrk="1" fontAlgn="base" latinLnBrk="0" hangingPunct="1">
                        <a:spcBef>
                          <a:spcPct val="0"/>
                        </a:spcBef>
                        <a:spcAft>
                          <a:spcPct val="0"/>
                        </a:spcAft>
                        <a:buClrTx/>
                        <a:buSzTx/>
                        <a:buFontTx/>
                        <a:buNone/>
                      </a:pPr>
                      <a:r>
                        <a:rPr kumimoji="0" lang="en-US" sz="2000" b="1" i="0" u="none" strike="noStrike" cap="none" normalizeH="0" baseline="0" dirty="0" smtClean="0">
                          <a:ln>
                            <a:noFill/>
                          </a:ln>
                          <a:solidFill>
                            <a:srgbClr val="000000"/>
                          </a:solidFill>
                          <a:effectLst/>
                          <a:latin typeface="+mj-ea"/>
                          <a:ea typeface="+mj-ea"/>
                          <a:sym typeface="Times New Roman" pitchFamily="18" charset="0"/>
                        </a:rPr>
                        <a:t>D-4 </a:t>
                      </a:r>
                      <a:r>
                        <a:rPr kumimoji="0" lang="zh-CN" altLang="en-US" sz="2000" b="1" i="0" u="none" strike="noStrike" cap="none" normalizeH="0" baseline="0" dirty="0" smtClean="0">
                          <a:ln>
                            <a:noFill/>
                          </a:ln>
                          <a:solidFill>
                            <a:srgbClr val="000000"/>
                          </a:solidFill>
                          <a:effectLst/>
                          <a:latin typeface="+mj-ea"/>
                          <a:ea typeface="+mj-ea"/>
                          <a:sym typeface="Times New Roman" pitchFamily="18" charset="0"/>
                        </a:rPr>
                        <a:t>推进产教融合</a:t>
                      </a:r>
                      <a:endParaRPr kumimoji="0" lang="zh-CN" altLang="en-US" sz="2000" b="1" i="0" u="none" strike="noStrike" cap="none" normalizeH="0" baseline="0" dirty="0">
                        <a:ln>
                          <a:noFill/>
                        </a:ln>
                        <a:solidFill>
                          <a:srgbClr val="000000"/>
                        </a:solidFill>
                        <a:effectLst/>
                        <a:latin typeface="+mj-ea"/>
                        <a:ea typeface="+mj-ea"/>
                        <a:sym typeface="Times New Roman" pitchFamily="18"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304800">
                <a:tc vMerge="1">
                  <a:txBody>
                    <a:bodyPr/>
                    <a:lstStyle/>
                    <a:p>
                      <a:endParaRPr lang="zh-CN"/>
                    </a:p>
                  </a:txBody>
                  <a:tcPr/>
                </a:tc>
                <a:tc>
                  <a:txBody>
                    <a:bodyPr/>
                    <a:lstStyle/>
                    <a:p>
                      <a:pPr marL="0" marR="0" lvl="0" indent="0" algn="just" defTabSz="0" rtl="0" eaLnBrk="1" fontAlgn="base" latinLnBrk="0" hangingPunct="1">
                        <a:spcBef>
                          <a:spcPct val="0"/>
                        </a:spcBef>
                        <a:spcAft>
                          <a:spcPct val="0"/>
                        </a:spcAft>
                        <a:buClrTx/>
                        <a:buSzTx/>
                        <a:buFontTx/>
                        <a:buNone/>
                      </a:pPr>
                      <a:r>
                        <a:rPr kumimoji="0" lang="en-US" sz="2000" b="1" i="0" u="none" strike="noStrike" cap="none" normalizeH="0" baseline="0" dirty="0" smtClean="0">
                          <a:ln>
                            <a:noFill/>
                          </a:ln>
                          <a:solidFill>
                            <a:srgbClr val="000000"/>
                          </a:solidFill>
                          <a:effectLst/>
                          <a:latin typeface="+mj-ea"/>
                          <a:ea typeface="+mj-ea"/>
                          <a:sym typeface="Times New Roman" pitchFamily="18" charset="0"/>
                        </a:rPr>
                        <a:t>D-5 </a:t>
                      </a:r>
                      <a:r>
                        <a:rPr kumimoji="0" lang="zh-CN" altLang="en-US" sz="2000" b="1" i="0" u="none" strike="noStrike" kern="1200" cap="none" normalizeH="0" baseline="0" dirty="0" smtClean="0">
                          <a:ln>
                            <a:noFill/>
                          </a:ln>
                          <a:solidFill>
                            <a:srgbClr val="000000"/>
                          </a:solidFill>
                          <a:effectLst/>
                          <a:latin typeface="+mj-ea"/>
                          <a:ea typeface="+mj-ea"/>
                          <a:cs typeface="+mn-cs"/>
                          <a:sym typeface="Times New Roman" pitchFamily="18" charset="0"/>
                        </a:rPr>
                        <a:t>学位点建设</a:t>
                      </a:r>
                      <a:endParaRPr kumimoji="0" lang="zh-CN" altLang="en-US" sz="2000" b="1" i="0" u="none" strike="noStrike" cap="none" normalizeH="0" baseline="0" dirty="0">
                        <a:ln>
                          <a:noFill/>
                        </a:ln>
                        <a:solidFill>
                          <a:srgbClr val="000000"/>
                        </a:solidFill>
                        <a:effectLst/>
                        <a:latin typeface="+mj-ea"/>
                        <a:ea typeface="+mj-ea"/>
                        <a:sym typeface="Times New Roman" pitchFamily="18" charset="0"/>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304800">
                <a:tc vMerge="1">
                  <a:txBody>
                    <a:bodyPr/>
                    <a:lstStyle/>
                    <a:p>
                      <a:endParaRPr lang="zh-CN"/>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tc>
                  <a:txBody>
                    <a:bodyPr/>
                    <a:lstStyle/>
                    <a:p>
                      <a:pPr algn="just">
                        <a:spcAft>
                          <a:spcPts val="0"/>
                        </a:spcAft>
                      </a:pPr>
                      <a:r>
                        <a:rPr kumimoji="0" lang="en-US" altLang="zh-CN" sz="2000" b="1" i="0" u="none" strike="noStrike" kern="1200" cap="none" normalizeH="0" baseline="0" dirty="0">
                          <a:ln>
                            <a:noFill/>
                          </a:ln>
                          <a:solidFill>
                            <a:srgbClr val="000000"/>
                          </a:solidFill>
                          <a:effectLst/>
                          <a:latin typeface="+mj-ea"/>
                          <a:ea typeface="+mj-ea"/>
                          <a:cs typeface="+mn-cs"/>
                          <a:sym typeface="Times New Roman" pitchFamily="18" charset="0"/>
                        </a:rPr>
                        <a:t>D-6</a:t>
                      </a:r>
                      <a:r>
                        <a:rPr lang="en-US" sz="1800" b="1" kern="0" dirty="0">
                          <a:solidFill>
                            <a:srgbClr val="000000"/>
                          </a:solidFill>
                          <a:latin typeface="+mj-ea"/>
                          <a:ea typeface="+mj-ea"/>
                          <a:cs typeface="Times New Roman"/>
                        </a:rPr>
                        <a:t> </a:t>
                      </a:r>
                      <a:r>
                        <a:rPr lang="zh-CN" sz="2000" b="1" kern="0" dirty="0">
                          <a:solidFill>
                            <a:srgbClr val="000000"/>
                          </a:solidFill>
                          <a:latin typeface="+mj-ea"/>
                          <a:ea typeface="+mj-ea"/>
                          <a:cs typeface="Times New Roman"/>
                        </a:rPr>
                        <a:t>学生满意度提升工程</a:t>
                      </a:r>
                      <a:endParaRPr lang="zh-CN" sz="2000" b="1" kern="100" dirty="0">
                        <a:solidFill>
                          <a:srgbClr val="000000"/>
                        </a:solidFill>
                        <a:latin typeface="+mj-ea"/>
                        <a:ea typeface="+mj-ea"/>
                        <a:cs typeface="Times New Roman"/>
                      </a:endParaRPr>
                    </a:p>
                  </a:txBody>
                  <a:tcPr marL="68580" marR="68580" marT="0" marB="0" anchor="ctr">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bl>
          </a:graphicData>
        </a:graphic>
      </p:graphicFrame>
      <p:sp>
        <p:nvSpPr>
          <p:cNvPr id="5" name="TextBox 4"/>
          <p:cNvSpPr txBox="1"/>
          <p:nvPr/>
        </p:nvSpPr>
        <p:spPr>
          <a:xfrm>
            <a:off x="395536" y="339502"/>
            <a:ext cx="4752528" cy="400110"/>
          </a:xfrm>
          <a:prstGeom prst="rect">
            <a:avLst/>
          </a:prstGeom>
          <a:noFill/>
        </p:spPr>
        <p:txBody>
          <a:bodyPr wrap="square" rtlCol="0">
            <a:spAutoFit/>
          </a:bodyPr>
          <a:lstStyle/>
          <a:p>
            <a:r>
              <a:rPr lang="zh-CN" altLang="en-US"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四个面，</a:t>
            </a:r>
            <a:r>
              <a:rPr lang="en-US" altLang="zh-CN"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19</a:t>
            </a:r>
            <a:r>
              <a:rPr lang="zh-CN" altLang="en-US"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个子</a:t>
            </a:r>
            <a:r>
              <a:rPr lang="zh-CN" altLang="en-US" sz="2000" b="1"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计划，</a:t>
            </a:r>
            <a:r>
              <a:rPr lang="en-US" altLang="zh-CN" sz="2000" b="1"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65</a:t>
            </a:r>
            <a:r>
              <a:rPr lang="zh-CN" altLang="en-US" sz="2000" b="1" dirty="0" smtClean="0">
                <a:solidFill>
                  <a:srgbClr val="000000"/>
                </a:solidFill>
                <a:effectLst>
                  <a:outerShdw blurRad="38100" dist="38100" dir="2700000" algn="tl">
                    <a:srgbClr val="000000">
                      <a:alpha val="43137"/>
                    </a:srgbClr>
                  </a:outerShdw>
                </a:effectLst>
                <a:latin typeface="微软雅黑" pitchFamily="34" charset="-122"/>
                <a:ea typeface="微软雅黑" pitchFamily="34" charset="-122"/>
              </a:rPr>
              <a:t>个具体项目</a:t>
            </a:r>
            <a:endParaRPr lang="zh-CN" altLang="en-US" sz="2000" b="1" dirty="0">
              <a:solidFill>
                <a:srgbClr val="0000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627534"/>
            <a:ext cx="8292045" cy="3894909"/>
          </a:xfrm>
        </p:spPr>
        <p:txBody>
          <a:bodyPr>
            <a:normAutofit lnSpcReduction="10000"/>
          </a:bodyPr>
          <a:lstStyle/>
          <a:p>
            <a:pPr>
              <a:buNone/>
            </a:pPr>
            <a:r>
              <a:rPr lang="en-US" altLang="zh-CN" sz="2400" b="1" dirty="0" smtClean="0">
                <a:solidFill>
                  <a:srgbClr val="000000"/>
                </a:solidFill>
                <a:effectLst>
                  <a:outerShdw blurRad="38100" dist="38100" dir="2700000" algn="tl">
                    <a:srgbClr val="000000">
                      <a:alpha val="43137"/>
                    </a:srgbClr>
                  </a:outerShdw>
                </a:effectLst>
              </a:rPr>
              <a:t>        </a:t>
            </a:r>
            <a:r>
              <a:rPr lang="zh-CN" altLang="zh-CN" sz="2400" b="1" dirty="0" smtClean="0">
                <a:solidFill>
                  <a:srgbClr val="000000"/>
                </a:solidFill>
              </a:rPr>
              <a:t>“课程面”主要围绕能力本位课程体系、创新创业教育、质量保障机制展开。</a:t>
            </a:r>
            <a:endParaRPr lang="en-US" altLang="zh-CN" sz="2400" b="1" dirty="0" smtClean="0">
              <a:solidFill>
                <a:srgbClr val="000000"/>
              </a:solidFill>
            </a:endParaRPr>
          </a:p>
          <a:p>
            <a:pPr>
              <a:buNone/>
            </a:pPr>
            <a:r>
              <a:rPr lang="en-US" altLang="zh-CN" sz="2400" b="1" dirty="0" smtClean="0">
                <a:solidFill>
                  <a:srgbClr val="000000"/>
                </a:solidFill>
              </a:rPr>
              <a:t>        </a:t>
            </a:r>
            <a:r>
              <a:rPr lang="zh-CN" altLang="zh-CN" sz="2400" b="1" dirty="0" smtClean="0">
                <a:solidFill>
                  <a:srgbClr val="000000"/>
                </a:solidFill>
              </a:rPr>
              <a:t>“深入推进能力本位课程体系建设”、“构建创新创业教育体系”为延续性改革内容，重在课程体系的构建、实施及实施效果的评价与分享。</a:t>
            </a:r>
            <a:endParaRPr lang="en-US" altLang="zh-CN" sz="2400" b="1" dirty="0" smtClean="0">
              <a:solidFill>
                <a:srgbClr val="000000"/>
              </a:solidFill>
            </a:endParaRPr>
          </a:p>
          <a:p>
            <a:pPr>
              <a:buNone/>
            </a:pPr>
            <a:r>
              <a:rPr lang="en-US" altLang="zh-CN" sz="2400" b="1" dirty="0" smtClean="0">
                <a:solidFill>
                  <a:srgbClr val="000000"/>
                </a:solidFill>
              </a:rPr>
              <a:t>        </a:t>
            </a:r>
            <a:r>
              <a:rPr lang="zh-CN" altLang="zh-CN" sz="2400" b="1" dirty="0" smtClean="0">
                <a:solidFill>
                  <a:srgbClr val="000000"/>
                </a:solidFill>
              </a:rPr>
              <a:t>“持续深化质量保障机制”是</a:t>
            </a:r>
            <a:r>
              <a:rPr lang="en-US" altLang="zh-CN" sz="2400" b="1" dirty="0" smtClean="0">
                <a:solidFill>
                  <a:srgbClr val="000000"/>
                </a:solidFill>
              </a:rPr>
              <a:t>2016</a:t>
            </a:r>
            <a:r>
              <a:rPr lang="zh-CN" altLang="zh-CN" sz="2400" b="1" dirty="0" smtClean="0">
                <a:solidFill>
                  <a:srgbClr val="000000"/>
                </a:solidFill>
              </a:rPr>
              <a:t>年新增的分项计划，旨在梳理完善自我监督自我改进的质量控制机制及质量文化，夯实人才培养的制度基础，为迎接本科审核评估做准备。</a:t>
            </a:r>
            <a:endParaRPr lang="zh-CN" altLang="en-US" sz="2400" b="1" dirty="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ln>
        </p:spPr>
        <p:txBody>
          <a:bodyPr wrap="none" anchor="ctr"/>
          <a:lstStyle/>
          <a:p>
            <a:endParaRPr lang="zh-CN" altLang="en-US">
              <a:latin typeface="Calibri" pitchFamily="34" charset="0"/>
            </a:endParaRPr>
          </a:p>
        </p:txBody>
      </p:sp>
      <p:graphicFrame>
        <p:nvGraphicFramePr>
          <p:cNvPr id="4" name="表格 3"/>
          <p:cNvGraphicFramePr>
            <a:graphicFrameLocks noGrp="1"/>
          </p:cNvGraphicFramePr>
          <p:nvPr/>
        </p:nvGraphicFramePr>
        <p:xfrm>
          <a:off x="467544" y="987574"/>
          <a:ext cx="8208914" cy="3384375"/>
        </p:xfrm>
        <a:graphic>
          <a:graphicData uri="http://schemas.openxmlformats.org/drawingml/2006/table">
            <a:tbl>
              <a:tblPr/>
              <a:tblGrid>
                <a:gridCol w="1296147">
                  <a:extLst>
                    <a:ext uri="{9D8B030D-6E8A-4147-A177-3AD203B41FA5}">
                      <a16:colId xmlns="" xmlns:a16="http://schemas.microsoft.com/office/drawing/2014/main" val="20000"/>
                    </a:ext>
                  </a:extLst>
                </a:gridCol>
                <a:gridCol w="1368152">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3672408">
                  <a:extLst>
                    <a:ext uri="{9D8B030D-6E8A-4147-A177-3AD203B41FA5}">
                      <a16:colId xmlns="" xmlns:a16="http://schemas.microsoft.com/office/drawing/2014/main" val="20003"/>
                    </a:ext>
                  </a:extLst>
                </a:gridCol>
                <a:gridCol w="864095">
                  <a:extLst>
                    <a:ext uri="{9D8B030D-6E8A-4147-A177-3AD203B41FA5}">
                      <a16:colId xmlns="" xmlns:a16="http://schemas.microsoft.com/office/drawing/2014/main" val="20004"/>
                    </a:ext>
                  </a:extLst>
                </a:gridCol>
              </a:tblGrid>
              <a:tr h="307670">
                <a:tc>
                  <a:txBody>
                    <a:bodyPr/>
                    <a:lstStyle/>
                    <a:p>
                      <a:pPr algn="ctr">
                        <a:spcAft>
                          <a:spcPts val="0"/>
                        </a:spcAft>
                      </a:pPr>
                      <a:r>
                        <a:rPr lang="zh-CN" sz="1400" b="1" kern="0" dirty="0">
                          <a:solidFill>
                            <a:srgbClr val="000000"/>
                          </a:solidFill>
                          <a:effectLst/>
                          <a:latin typeface="微软雅黑" pitchFamily="34" charset="-122"/>
                          <a:ea typeface="微软雅黑" pitchFamily="34" charset="-122"/>
                          <a:cs typeface="宋体"/>
                        </a:rPr>
                        <a:t>分项计划名称</a:t>
                      </a:r>
                      <a:endParaRPr lang="zh-CN" sz="1400" b="1" kern="100" dirty="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zh-CN" sz="1400" b="1" kern="0" dirty="0" smtClean="0">
                          <a:solidFill>
                            <a:srgbClr val="000000"/>
                          </a:solidFill>
                          <a:effectLst/>
                          <a:latin typeface="微软雅黑" pitchFamily="34" charset="-122"/>
                          <a:ea typeface="微软雅黑" pitchFamily="34" charset="-122"/>
                          <a:cs typeface="宋体"/>
                        </a:rPr>
                        <a:t>具体</a:t>
                      </a:r>
                      <a:r>
                        <a:rPr lang="zh-CN" altLang="en-US" sz="1400" b="1" kern="0" dirty="0" smtClean="0">
                          <a:solidFill>
                            <a:srgbClr val="000000"/>
                          </a:solidFill>
                          <a:effectLst/>
                          <a:latin typeface="微软雅黑" pitchFamily="34" charset="-122"/>
                          <a:ea typeface="微软雅黑" pitchFamily="34" charset="-122"/>
                          <a:cs typeface="宋体"/>
                        </a:rPr>
                        <a:t>项目</a:t>
                      </a:r>
                      <a:endParaRPr lang="zh-CN" sz="1400" b="1" kern="100" dirty="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zh-CN" sz="1400" b="1" kern="0" dirty="0">
                          <a:solidFill>
                            <a:srgbClr val="000000"/>
                          </a:solidFill>
                          <a:effectLst/>
                          <a:latin typeface="微软雅黑" pitchFamily="34" charset="-122"/>
                          <a:ea typeface="微软雅黑" pitchFamily="34" charset="-122"/>
                          <a:cs typeface="宋体"/>
                        </a:rPr>
                        <a:t>实施时间</a:t>
                      </a:r>
                      <a:endParaRPr lang="zh-CN" sz="1400" b="1" kern="100" dirty="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zh-CN" sz="1400" b="1" kern="0" dirty="0">
                          <a:solidFill>
                            <a:srgbClr val="000000"/>
                          </a:solidFill>
                          <a:effectLst/>
                          <a:latin typeface="微软雅黑" pitchFamily="34" charset="-122"/>
                          <a:ea typeface="微软雅黑" pitchFamily="34" charset="-122"/>
                          <a:cs typeface="宋体"/>
                        </a:rPr>
                        <a:t>绩效目标</a:t>
                      </a:r>
                      <a:endParaRPr lang="zh-CN" sz="1400" b="1" kern="100" dirty="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zh-CN" sz="1400" b="1" kern="0" dirty="0">
                          <a:solidFill>
                            <a:srgbClr val="000000"/>
                          </a:solidFill>
                          <a:effectLst/>
                          <a:latin typeface="微软雅黑" pitchFamily="34" charset="-122"/>
                          <a:ea typeface="微软雅黑" pitchFamily="34" charset="-122"/>
                          <a:cs typeface="宋体"/>
                        </a:rPr>
                        <a:t>责任部门</a:t>
                      </a:r>
                      <a:endParaRPr lang="zh-CN" sz="1400" b="1" kern="100" dirty="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00"/>
                  </a:ext>
                </a:extLst>
              </a:tr>
              <a:tr h="1538353">
                <a:tc rowSpan="3">
                  <a:txBody>
                    <a:bodyPr/>
                    <a:lstStyle/>
                    <a:p>
                      <a:pPr algn="l">
                        <a:spcAft>
                          <a:spcPts val="0"/>
                        </a:spcAft>
                      </a:pPr>
                      <a:r>
                        <a:rPr lang="en-US" sz="1400" b="1" kern="0" dirty="0">
                          <a:solidFill>
                            <a:srgbClr val="000000"/>
                          </a:solidFill>
                          <a:effectLst/>
                          <a:latin typeface="微软雅黑" pitchFamily="34" charset="-122"/>
                          <a:ea typeface="微软雅黑" pitchFamily="34" charset="-122"/>
                          <a:cs typeface="宋体"/>
                        </a:rPr>
                        <a:t>A-1 </a:t>
                      </a:r>
                      <a:r>
                        <a:rPr lang="zh-CN" sz="1400" b="1" kern="0" dirty="0">
                          <a:solidFill>
                            <a:srgbClr val="000000"/>
                          </a:solidFill>
                          <a:effectLst/>
                          <a:latin typeface="微软雅黑" pitchFamily="34" charset="-122"/>
                          <a:ea typeface="微软雅黑" pitchFamily="34" charset="-122"/>
                          <a:cs typeface="宋体"/>
                        </a:rPr>
                        <a:t>深入推进能力本位课程体系建设</a:t>
                      </a:r>
                      <a:endParaRPr lang="zh-CN" sz="1400" b="1" kern="100" dirty="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effectLst/>
                          <a:latin typeface="微软雅黑" pitchFamily="34" charset="-122"/>
                          <a:ea typeface="微软雅黑" pitchFamily="34" charset="-122"/>
                          <a:cs typeface="宋体"/>
                        </a:rPr>
                        <a:t>1.</a:t>
                      </a:r>
                      <a:r>
                        <a:rPr lang="zh-CN" sz="1400" b="1" kern="0" dirty="0">
                          <a:solidFill>
                            <a:srgbClr val="000000"/>
                          </a:solidFill>
                          <a:effectLst/>
                          <a:latin typeface="微软雅黑" pitchFamily="34" charset="-122"/>
                          <a:ea typeface="微软雅黑" pitchFamily="34" charset="-122"/>
                          <a:cs typeface="宋体"/>
                        </a:rPr>
                        <a:t>通过立项确定课程建设对象</a:t>
                      </a:r>
                      <a:endParaRPr lang="zh-CN" sz="1400" b="1" kern="100" dirty="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effectLst/>
                          <a:latin typeface="微软雅黑" pitchFamily="34" charset="-122"/>
                          <a:ea typeface="微软雅黑" pitchFamily="34" charset="-122"/>
                          <a:cs typeface="宋体"/>
                        </a:rPr>
                        <a:t>2016.1</a:t>
                      </a:r>
                      <a:endParaRPr lang="zh-CN" sz="1400" b="1" kern="100" dirty="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effectLst/>
                          <a:latin typeface="微软雅黑" pitchFamily="34" charset="-122"/>
                          <a:ea typeface="微软雅黑" pitchFamily="34" charset="-122"/>
                          <a:cs typeface="宋体"/>
                        </a:rPr>
                        <a:t>在</a:t>
                      </a:r>
                      <a:r>
                        <a:rPr lang="en-US" sz="1400" b="1" kern="0" dirty="0">
                          <a:solidFill>
                            <a:srgbClr val="000000"/>
                          </a:solidFill>
                          <a:effectLst/>
                          <a:latin typeface="微软雅黑" pitchFamily="34" charset="-122"/>
                          <a:ea typeface="微软雅黑" pitchFamily="34" charset="-122"/>
                          <a:cs typeface="宋体"/>
                        </a:rPr>
                        <a:t>2016</a:t>
                      </a:r>
                      <a:r>
                        <a:rPr lang="zh-CN" sz="1400" b="1" kern="0" dirty="0">
                          <a:solidFill>
                            <a:srgbClr val="000000"/>
                          </a:solidFill>
                          <a:effectLst/>
                          <a:latin typeface="微软雅黑" pitchFamily="34" charset="-122"/>
                          <a:ea typeface="微软雅黑" pitchFamily="34" charset="-122"/>
                          <a:cs typeface="宋体"/>
                        </a:rPr>
                        <a:t>年教改项目评审工作中优先资助项目制课程、理实一体化课程、通识课、校企合作课程、创新创业课程等课程的建设；在教学方法的改革上资助翻转课堂或者混合模式课堂的实践；</a:t>
                      </a:r>
                      <a:endParaRPr lang="zh-CN" sz="1400" b="1" kern="100" dirty="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effectLst/>
                          <a:latin typeface="微软雅黑" pitchFamily="34" charset="-122"/>
                          <a:ea typeface="微软雅黑" pitchFamily="34" charset="-122"/>
                          <a:cs typeface="宋体"/>
                        </a:rPr>
                        <a:t>教务处</a:t>
                      </a:r>
                      <a:endParaRPr lang="zh-CN" sz="1400" b="1" kern="100" dirty="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23011">
                <a:tc vMerge="1">
                  <a:txBody>
                    <a:bodyPr/>
                    <a:lstStyle/>
                    <a:p>
                      <a:endParaRPr lang="zh-CN"/>
                    </a:p>
                  </a:txBody>
                  <a:tcPr/>
                </a:tc>
                <a:tc>
                  <a:txBody>
                    <a:bodyPr/>
                    <a:lstStyle/>
                    <a:p>
                      <a:pPr algn="just">
                        <a:spcAft>
                          <a:spcPts val="0"/>
                        </a:spcAft>
                      </a:pPr>
                      <a:r>
                        <a:rPr lang="en-US" sz="1400" b="1" kern="0">
                          <a:solidFill>
                            <a:srgbClr val="000000"/>
                          </a:solidFill>
                          <a:effectLst/>
                          <a:latin typeface="微软雅黑" pitchFamily="34" charset="-122"/>
                          <a:ea typeface="微软雅黑" pitchFamily="34" charset="-122"/>
                          <a:cs typeface="宋体"/>
                        </a:rPr>
                        <a:t>2.</a:t>
                      </a:r>
                      <a:r>
                        <a:rPr lang="zh-CN" sz="1400" b="1" kern="0">
                          <a:solidFill>
                            <a:srgbClr val="000000"/>
                          </a:solidFill>
                          <a:effectLst/>
                          <a:latin typeface="微软雅黑" pitchFamily="34" charset="-122"/>
                          <a:ea typeface="微软雅黑" pitchFamily="34" charset="-122"/>
                          <a:cs typeface="宋体"/>
                        </a:rPr>
                        <a:t>开展课程建设过程的交流与培训</a:t>
                      </a:r>
                      <a:endParaRPr lang="zh-CN" sz="1400" b="1" kern="10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a:solidFill>
                            <a:srgbClr val="000000"/>
                          </a:solidFill>
                          <a:effectLst/>
                          <a:latin typeface="微软雅黑" pitchFamily="34" charset="-122"/>
                          <a:ea typeface="微软雅黑" pitchFamily="34" charset="-122"/>
                          <a:cs typeface="宋体"/>
                        </a:rPr>
                        <a:t>2016.1-2016.12</a:t>
                      </a:r>
                      <a:endParaRPr lang="zh-CN" sz="1400" b="1" kern="10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effectLst/>
                          <a:latin typeface="微软雅黑" pitchFamily="34" charset="-122"/>
                          <a:ea typeface="微软雅黑" pitchFamily="34" charset="-122"/>
                          <a:cs typeface="宋体"/>
                        </a:rPr>
                        <a:t>开展立项项目的课程建设培训；召开项目课程建设研讨会。</a:t>
                      </a:r>
                      <a:endParaRPr lang="zh-CN" sz="1400" b="1" kern="100" dirty="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effectLst/>
                          <a:latin typeface="微软雅黑" pitchFamily="34" charset="-122"/>
                          <a:ea typeface="微软雅黑" pitchFamily="34" charset="-122"/>
                          <a:cs typeface="宋体"/>
                        </a:rPr>
                        <a:t>教务处、教师教学发展中心</a:t>
                      </a:r>
                      <a:endParaRPr lang="zh-CN" sz="1400" b="1" kern="100" dirty="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15341">
                <a:tc vMerge="1">
                  <a:txBody>
                    <a:bodyPr/>
                    <a:lstStyle/>
                    <a:p>
                      <a:endParaRPr lang="zh-CN"/>
                    </a:p>
                  </a:txBody>
                  <a:tcPr/>
                </a:tc>
                <a:tc>
                  <a:txBody>
                    <a:bodyPr/>
                    <a:lstStyle/>
                    <a:p>
                      <a:pPr algn="just">
                        <a:spcAft>
                          <a:spcPts val="0"/>
                        </a:spcAft>
                      </a:pPr>
                      <a:r>
                        <a:rPr lang="en-US" sz="1400" b="1" kern="0">
                          <a:solidFill>
                            <a:srgbClr val="000000"/>
                          </a:solidFill>
                          <a:effectLst/>
                          <a:latin typeface="微软雅黑" pitchFamily="34" charset="-122"/>
                          <a:ea typeface="微软雅黑" pitchFamily="34" charset="-122"/>
                          <a:cs typeface="宋体"/>
                        </a:rPr>
                        <a:t>3.</a:t>
                      </a:r>
                      <a:r>
                        <a:rPr lang="zh-CN" sz="1400" b="1" kern="0">
                          <a:solidFill>
                            <a:srgbClr val="000000"/>
                          </a:solidFill>
                          <a:effectLst/>
                          <a:latin typeface="微软雅黑" pitchFamily="34" charset="-122"/>
                          <a:ea typeface="微软雅黑" pitchFamily="34" charset="-122"/>
                          <a:cs typeface="宋体"/>
                        </a:rPr>
                        <a:t>课程建设成果阶段性应用</a:t>
                      </a:r>
                      <a:endParaRPr lang="zh-CN" sz="1400" b="1" kern="10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a:solidFill>
                            <a:srgbClr val="000000"/>
                          </a:solidFill>
                          <a:effectLst/>
                          <a:latin typeface="微软雅黑" pitchFamily="34" charset="-122"/>
                          <a:ea typeface="微软雅黑" pitchFamily="34" charset="-122"/>
                          <a:cs typeface="宋体"/>
                        </a:rPr>
                        <a:t>2016.9-2016.12</a:t>
                      </a:r>
                      <a:endParaRPr lang="zh-CN" sz="1400" b="1" kern="10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a:solidFill>
                            <a:srgbClr val="000000"/>
                          </a:solidFill>
                          <a:effectLst/>
                          <a:latin typeface="微软雅黑" pitchFamily="34" charset="-122"/>
                          <a:ea typeface="微软雅黑" pitchFamily="34" charset="-122"/>
                          <a:cs typeface="宋体"/>
                        </a:rPr>
                        <a:t>根据课程建设项目边建设、边应用，在实践中逐步完善。</a:t>
                      </a:r>
                      <a:endParaRPr lang="zh-CN" sz="1400" b="1" kern="10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effectLst/>
                          <a:latin typeface="微软雅黑" pitchFamily="34" charset="-122"/>
                          <a:ea typeface="微软雅黑" pitchFamily="34" charset="-122"/>
                          <a:cs typeface="宋体"/>
                        </a:rPr>
                        <a:t>教务处、各学院</a:t>
                      </a:r>
                      <a:endParaRPr lang="zh-CN" sz="1400" b="1" kern="100" dirty="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5" name="TextBox 4"/>
          <p:cNvSpPr txBox="1"/>
          <p:nvPr/>
        </p:nvSpPr>
        <p:spPr>
          <a:xfrm>
            <a:off x="395536" y="339502"/>
            <a:ext cx="1107996" cy="461665"/>
          </a:xfrm>
          <a:prstGeom prst="rect">
            <a:avLst/>
          </a:prstGeom>
          <a:noFill/>
        </p:spPr>
        <p:txBody>
          <a:bodyPr wrap="none" rtlCol="0">
            <a:spAutoFit/>
          </a:bodyPr>
          <a:lstStyle/>
          <a:p>
            <a:r>
              <a:rPr lang="zh-CN" altLang="en-US" sz="2400" b="1" dirty="0">
                <a:solidFill>
                  <a:srgbClr val="000000"/>
                </a:solidFill>
                <a:latin typeface="微软雅黑" pitchFamily="34" charset="-122"/>
                <a:ea typeface="微软雅黑" pitchFamily="34" charset="-122"/>
              </a:rPr>
              <a:t>课程面</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ln>
        </p:spPr>
        <p:txBody>
          <a:bodyPr wrap="none" anchor="ctr"/>
          <a:lstStyle/>
          <a:p>
            <a:endParaRPr lang="zh-CN" altLang="en-US">
              <a:latin typeface="Calibri" pitchFamily="34" charset="0"/>
            </a:endParaRPr>
          </a:p>
        </p:txBody>
      </p:sp>
      <p:graphicFrame>
        <p:nvGraphicFramePr>
          <p:cNvPr id="4" name="表格 3"/>
          <p:cNvGraphicFramePr>
            <a:graphicFrameLocks noGrp="1"/>
          </p:cNvGraphicFramePr>
          <p:nvPr/>
        </p:nvGraphicFramePr>
        <p:xfrm>
          <a:off x="395536" y="915566"/>
          <a:ext cx="8352928" cy="3960062"/>
        </p:xfrm>
        <a:graphic>
          <a:graphicData uri="http://schemas.openxmlformats.org/drawingml/2006/table">
            <a:tbl>
              <a:tblPr/>
              <a:tblGrid>
                <a:gridCol w="1008112">
                  <a:extLst>
                    <a:ext uri="{9D8B030D-6E8A-4147-A177-3AD203B41FA5}">
                      <a16:colId xmlns="" xmlns:a16="http://schemas.microsoft.com/office/drawing/2014/main" val="20000"/>
                    </a:ext>
                  </a:extLst>
                </a:gridCol>
                <a:gridCol w="1512168">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4134774">
                  <a:extLst>
                    <a:ext uri="{9D8B030D-6E8A-4147-A177-3AD203B41FA5}">
                      <a16:colId xmlns="" xmlns:a16="http://schemas.microsoft.com/office/drawing/2014/main" val="20003"/>
                    </a:ext>
                  </a:extLst>
                </a:gridCol>
                <a:gridCol w="761770">
                  <a:extLst>
                    <a:ext uri="{9D8B030D-6E8A-4147-A177-3AD203B41FA5}">
                      <a16:colId xmlns="" xmlns:a16="http://schemas.microsoft.com/office/drawing/2014/main" val="20004"/>
                    </a:ext>
                  </a:extLst>
                </a:gridCol>
              </a:tblGrid>
              <a:tr h="263660">
                <a:tc>
                  <a:txBody>
                    <a:bodyPr/>
                    <a:lstStyle/>
                    <a:p>
                      <a:pPr marL="0" marR="0" indent="0" algn="ctr" defTabSz="914400" rtl="0" eaLnBrk="1" latinLnBrk="0" hangingPunct="1">
                        <a:spcBef>
                          <a:spcPts val="0"/>
                        </a:spcBef>
                        <a:spcAft>
                          <a:spcPts val="0"/>
                        </a:spcAft>
                        <a:buClrTx/>
                        <a:buSzTx/>
                        <a:buFontTx/>
                        <a:buNone/>
                        <a:defRPr/>
                      </a:pPr>
                      <a:r>
                        <a:rPr lang="zh-CN" altLang="zh-CN" sz="1200" b="1" kern="0" dirty="0">
                          <a:solidFill>
                            <a:srgbClr val="000000"/>
                          </a:solidFill>
                          <a:latin typeface="微软雅黑" pitchFamily="34" charset="-122"/>
                          <a:ea typeface="微软雅黑" pitchFamily="34" charset="-122"/>
                          <a:cs typeface="宋体"/>
                        </a:rPr>
                        <a:t>分项计划名称</a:t>
                      </a:r>
                      <a:endParaRPr lang="zh-CN" sz="12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spcBef>
                          <a:spcPts val="0"/>
                        </a:spcBef>
                        <a:spcAft>
                          <a:spcPts val="0"/>
                        </a:spcAft>
                        <a:buClrTx/>
                        <a:buSzTx/>
                        <a:buFontTx/>
                        <a:buNone/>
                        <a:defRPr/>
                      </a:pPr>
                      <a:r>
                        <a:rPr lang="zh-CN" altLang="zh-CN" sz="1200" b="1" kern="0" dirty="0" smtClean="0">
                          <a:solidFill>
                            <a:srgbClr val="000000"/>
                          </a:solidFill>
                          <a:latin typeface="微软雅黑" pitchFamily="34" charset="-122"/>
                          <a:ea typeface="微软雅黑" pitchFamily="34" charset="-122"/>
                          <a:cs typeface="宋体"/>
                        </a:rPr>
                        <a:t>具体</a:t>
                      </a:r>
                      <a:r>
                        <a:rPr lang="zh-CN" altLang="en-US" sz="1200" b="1" kern="0" dirty="0" smtClean="0">
                          <a:solidFill>
                            <a:srgbClr val="000000"/>
                          </a:solidFill>
                          <a:latin typeface="微软雅黑" pitchFamily="34" charset="-122"/>
                          <a:ea typeface="微软雅黑" pitchFamily="34" charset="-122"/>
                          <a:cs typeface="宋体"/>
                        </a:rPr>
                        <a:t>项目</a:t>
                      </a:r>
                      <a:endParaRPr lang="zh-CN" sz="12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spcBef>
                          <a:spcPts val="0"/>
                        </a:spcBef>
                        <a:spcAft>
                          <a:spcPts val="0"/>
                        </a:spcAft>
                        <a:buClrTx/>
                        <a:buSzTx/>
                        <a:buFontTx/>
                        <a:buNone/>
                        <a:defRPr/>
                      </a:pPr>
                      <a:r>
                        <a:rPr lang="zh-CN" altLang="zh-CN" sz="1200" b="1" kern="0" dirty="0">
                          <a:solidFill>
                            <a:srgbClr val="000000"/>
                          </a:solidFill>
                          <a:latin typeface="微软雅黑" pitchFamily="34" charset="-122"/>
                          <a:ea typeface="微软雅黑" pitchFamily="34" charset="-122"/>
                          <a:cs typeface="宋体"/>
                        </a:rPr>
                        <a:t>实施时间</a:t>
                      </a:r>
                      <a:endParaRPr lang="zh-CN" sz="12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spcBef>
                          <a:spcPts val="0"/>
                        </a:spcBef>
                        <a:spcAft>
                          <a:spcPts val="0"/>
                        </a:spcAft>
                        <a:buClrTx/>
                        <a:buSzTx/>
                        <a:buFontTx/>
                        <a:buNone/>
                        <a:defRPr/>
                      </a:pPr>
                      <a:r>
                        <a:rPr lang="zh-CN" altLang="zh-CN" sz="1200" b="1" kern="0" dirty="0">
                          <a:solidFill>
                            <a:srgbClr val="000000"/>
                          </a:solidFill>
                          <a:latin typeface="微软雅黑" pitchFamily="34" charset="-122"/>
                          <a:ea typeface="微软雅黑" pitchFamily="34" charset="-122"/>
                          <a:cs typeface="宋体"/>
                        </a:rPr>
                        <a:t>绩效目标</a:t>
                      </a:r>
                      <a:endParaRPr lang="zh-CN" sz="12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1200" b="1" kern="0" dirty="0">
                          <a:solidFill>
                            <a:srgbClr val="000000"/>
                          </a:solidFill>
                          <a:latin typeface="微软雅黑" pitchFamily="34" charset="-122"/>
                          <a:ea typeface="微软雅黑" pitchFamily="34" charset="-122"/>
                          <a:cs typeface="宋体"/>
                        </a:rPr>
                        <a:t>责任部门</a:t>
                      </a:r>
                      <a:endParaRPr lang="zh-CN" sz="12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24763">
                <a:tc rowSpan="5">
                  <a:txBody>
                    <a:bodyPr/>
                    <a:lstStyle/>
                    <a:p>
                      <a:pPr algn="l">
                        <a:spcAft>
                          <a:spcPts val="0"/>
                        </a:spcAft>
                      </a:pPr>
                      <a:r>
                        <a:rPr lang="en-US" sz="1200" b="1" kern="0" dirty="0">
                          <a:solidFill>
                            <a:srgbClr val="000000"/>
                          </a:solidFill>
                          <a:latin typeface="微软雅黑" pitchFamily="34" charset="-122"/>
                          <a:ea typeface="微软雅黑" pitchFamily="34" charset="-122"/>
                          <a:cs typeface="宋体"/>
                        </a:rPr>
                        <a:t>A-2 </a:t>
                      </a:r>
                      <a:r>
                        <a:rPr lang="zh-CN" sz="1200" b="1" kern="0" dirty="0">
                          <a:solidFill>
                            <a:srgbClr val="000000"/>
                          </a:solidFill>
                          <a:latin typeface="微软雅黑" pitchFamily="34" charset="-122"/>
                          <a:ea typeface="微软雅黑" pitchFamily="34" charset="-122"/>
                          <a:cs typeface="宋体"/>
                        </a:rPr>
                        <a:t>构建创新创业教育体系</a:t>
                      </a:r>
                      <a:endParaRPr lang="zh-CN" sz="12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dirty="0">
                          <a:solidFill>
                            <a:srgbClr val="000000"/>
                          </a:solidFill>
                          <a:latin typeface="微软雅黑" pitchFamily="34" charset="-122"/>
                          <a:ea typeface="微软雅黑" pitchFamily="34" charset="-122"/>
                          <a:cs typeface="宋体"/>
                        </a:rPr>
                        <a:t>1.</a:t>
                      </a:r>
                      <a:r>
                        <a:rPr lang="zh-CN" sz="1200" b="1" kern="0" dirty="0">
                          <a:solidFill>
                            <a:srgbClr val="000000"/>
                          </a:solidFill>
                          <a:latin typeface="微软雅黑" pitchFamily="34" charset="-122"/>
                          <a:ea typeface="微软雅黑" pitchFamily="34" charset="-122"/>
                          <a:cs typeface="宋体"/>
                        </a:rPr>
                        <a:t>规划面向全体学生的基础性创新创业课程</a:t>
                      </a:r>
                      <a:endParaRPr lang="zh-CN" sz="12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dirty="0">
                          <a:solidFill>
                            <a:srgbClr val="000000"/>
                          </a:solidFill>
                          <a:latin typeface="微软雅黑" pitchFamily="34" charset="-122"/>
                          <a:ea typeface="微软雅黑" pitchFamily="34" charset="-122"/>
                          <a:cs typeface="宋体"/>
                        </a:rPr>
                        <a:t>2016.1-2016.12</a:t>
                      </a:r>
                      <a:endParaRPr lang="zh-CN" sz="12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rgbClr val="000000"/>
                          </a:solidFill>
                          <a:latin typeface="微软雅黑" pitchFamily="34" charset="-122"/>
                          <a:ea typeface="微软雅黑" pitchFamily="34" charset="-122"/>
                          <a:cs typeface="宋体"/>
                        </a:rPr>
                        <a:t>开展校内外调研，形成学校的创新创业基础必修课。</a:t>
                      </a:r>
                      <a:endParaRPr lang="zh-CN" sz="12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rgbClr val="000000"/>
                          </a:solidFill>
                          <a:latin typeface="微软雅黑" pitchFamily="34" charset="-122"/>
                          <a:ea typeface="微软雅黑" pitchFamily="34" charset="-122"/>
                          <a:cs typeface="宋体"/>
                        </a:rPr>
                        <a:t>教务处、通识学院</a:t>
                      </a:r>
                      <a:endParaRPr lang="zh-CN" sz="12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24763">
                <a:tc vMerge="1">
                  <a:txBody>
                    <a:bodyPr/>
                    <a:lstStyle/>
                    <a:p>
                      <a:endParaRPr lang="zh-CN"/>
                    </a:p>
                  </a:txBody>
                  <a:tcPr/>
                </a:tc>
                <a:tc>
                  <a:txBody>
                    <a:bodyPr/>
                    <a:lstStyle/>
                    <a:p>
                      <a:pPr algn="just">
                        <a:spcAft>
                          <a:spcPts val="0"/>
                        </a:spcAft>
                      </a:pPr>
                      <a:r>
                        <a:rPr lang="en-US" sz="1200" b="1" kern="0">
                          <a:solidFill>
                            <a:srgbClr val="000000"/>
                          </a:solidFill>
                          <a:latin typeface="微软雅黑" pitchFamily="34" charset="-122"/>
                          <a:ea typeface="微软雅黑" pitchFamily="34" charset="-122"/>
                          <a:cs typeface="宋体"/>
                        </a:rPr>
                        <a:t>2.</a:t>
                      </a:r>
                      <a:r>
                        <a:rPr lang="zh-CN" sz="1200" b="1" kern="0">
                          <a:solidFill>
                            <a:srgbClr val="000000"/>
                          </a:solidFill>
                          <a:latin typeface="微软雅黑" pitchFamily="34" charset="-122"/>
                          <a:ea typeface="微软雅黑" pitchFamily="34" charset="-122"/>
                          <a:cs typeface="宋体"/>
                        </a:rPr>
                        <a:t>规划面向有创业意愿学生的创业能力提升训练课程</a:t>
                      </a:r>
                      <a:endParaRPr lang="zh-CN" sz="1200" b="1" kern="10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a:solidFill>
                            <a:srgbClr val="000000"/>
                          </a:solidFill>
                          <a:latin typeface="微软雅黑" pitchFamily="34" charset="-122"/>
                          <a:ea typeface="微软雅黑" pitchFamily="34" charset="-122"/>
                          <a:cs typeface="宋体"/>
                        </a:rPr>
                        <a:t>2016.1-2016.12</a:t>
                      </a:r>
                      <a:endParaRPr lang="zh-CN" sz="1200" b="1" kern="10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rgbClr val="000000"/>
                          </a:solidFill>
                          <a:latin typeface="微软雅黑" pitchFamily="34" charset="-122"/>
                          <a:ea typeface="微软雅黑" pitchFamily="34" charset="-122"/>
                          <a:cs typeface="宋体"/>
                        </a:rPr>
                        <a:t>协同各学院建设一批具创新创业教育理念的专业课。</a:t>
                      </a:r>
                      <a:endParaRPr lang="zh-CN" sz="12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a:solidFill>
                            <a:srgbClr val="000000"/>
                          </a:solidFill>
                          <a:latin typeface="微软雅黑" pitchFamily="34" charset="-122"/>
                          <a:ea typeface="微软雅黑" pitchFamily="34" charset="-122"/>
                          <a:cs typeface="宋体"/>
                        </a:rPr>
                        <a:t>教务处、各学院</a:t>
                      </a:r>
                      <a:endParaRPr lang="zh-CN" sz="1200" b="1" kern="10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24763">
                <a:tc vMerge="1">
                  <a:txBody>
                    <a:bodyPr/>
                    <a:lstStyle/>
                    <a:p>
                      <a:endParaRPr lang="zh-CN"/>
                    </a:p>
                  </a:txBody>
                  <a:tcPr/>
                </a:tc>
                <a:tc>
                  <a:txBody>
                    <a:bodyPr/>
                    <a:lstStyle/>
                    <a:p>
                      <a:pPr algn="just">
                        <a:spcAft>
                          <a:spcPts val="0"/>
                        </a:spcAft>
                      </a:pPr>
                      <a:r>
                        <a:rPr lang="en-US" sz="1200" b="1" kern="0">
                          <a:solidFill>
                            <a:srgbClr val="000000"/>
                          </a:solidFill>
                          <a:latin typeface="微软雅黑" pitchFamily="34" charset="-122"/>
                          <a:ea typeface="微软雅黑" pitchFamily="34" charset="-122"/>
                          <a:cs typeface="宋体"/>
                        </a:rPr>
                        <a:t>3.</a:t>
                      </a:r>
                      <a:r>
                        <a:rPr lang="zh-CN" sz="1200" b="1" kern="0">
                          <a:solidFill>
                            <a:srgbClr val="000000"/>
                          </a:solidFill>
                          <a:latin typeface="微软雅黑" pitchFamily="34" charset="-122"/>
                          <a:ea typeface="微软雅黑" pitchFamily="34" charset="-122"/>
                          <a:cs typeface="宋体"/>
                        </a:rPr>
                        <a:t>规划面向少数有创业行动学生的创业实践指导课程</a:t>
                      </a:r>
                      <a:endParaRPr lang="zh-CN" sz="1200" b="1" kern="10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a:solidFill>
                            <a:srgbClr val="000000"/>
                          </a:solidFill>
                          <a:latin typeface="微软雅黑" pitchFamily="34" charset="-122"/>
                          <a:ea typeface="微软雅黑" pitchFamily="34" charset="-122"/>
                          <a:cs typeface="宋体"/>
                        </a:rPr>
                        <a:t>2016.1-2016.12</a:t>
                      </a:r>
                      <a:endParaRPr lang="zh-CN" sz="1200" b="1" kern="10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rgbClr val="000000"/>
                          </a:solidFill>
                          <a:latin typeface="微软雅黑" pitchFamily="34" charset="-122"/>
                          <a:ea typeface="微软雅黑" pitchFamily="34" charset="-122"/>
                          <a:cs typeface="宋体"/>
                        </a:rPr>
                        <a:t>制定政策、与专业相关并达到一定工作量的创新创业项目可替代相关课程。</a:t>
                      </a:r>
                      <a:endParaRPr lang="zh-CN" sz="12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a:solidFill>
                            <a:srgbClr val="000000"/>
                          </a:solidFill>
                          <a:latin typeface="微软雅黑" pitchFamily="34" charset="-122"/>
                          <a:ea typeface="微软雅黑" pitchFamily="34" charset="-122"/>
                          <a:cs typeface="宋体"/>
                        </a:rPr>
                        <a:t>教务处、各学院</a:t>
                      </a:r>
                      <a:endParaRPr lang="zh-CN" sz="1200" b="1" kern="10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699684">
                <a:tc vMerge="1">
                  <a:txBody>
                    <a:bodyPr/>
                    <a:lstStyle/>
                    <a:p>
                      <a:endParaRPr lang="zh-CN"/>
                    </a:p>
                  </a:txBody>
                  <a:tcPr/>
                </a:tc>
                <a:tc>
                  <a:txBody>
                    <a:bodyPr/>
                    <a:lstStyle/>
                    <a:p>
                      <a:pPr algn="just">
                        <a:spcAft>
                          <a:spcPts val="0"/>
                        </a:spcAft>
                      </a:pPr>
                      <a:r>
                        <a:rPr lang="en-US" sz="1200" b="1" kern="0">
                          <a:solidFill>
                            <a:srgbClr val="000000"/>
                          </a:solidFill>
                          <a:latin typeface="微软雅黑" pitchFamily="34" charset="-122"/>
                          <a:ea typeface="微软雅黑" pitchFamily="34" charset="-122"/>
                          <a:cs typeface="Times New Roman"/>
                        </a:rPr>
                        <a:t>4.</a:t>
                      </a:r>
                      <a:r>
                        <a:rPr lang="zh-CN" sz="1200" b="1" kern="0">
                          <a:solidFill>
                            <a:srgbClr val="000000"/>
                          </a:solidFill>
                          <a:latin typeface="微软雅黑" pitchFamily="34" charset="-122"/>
                          <a:ea typeface="微软雅黑" pitchFamily="34" charset="-122"/>
                          <a:cs typeface="Times New Roman"/>
                        </a:rPr>
                        <a:t>创新创业师资培训</a:t>
                      </a:r>
                      <a:endParaRPr lang="zh-CN" sz="1200" b="1" kern="10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a:solidFill>
                            <a:srgbClr val="000000"/>
                          </a:solidFill>
                          <a:latin typeface="微软雅黑" pitchFamily="34" charset="-122"/>
                          <a:ea typeface="微软雅黑" pitchFamily="34" charset="-122"/>
                          <a:cs typeface="Times New Roman"/>
                        </a:rPr>
                        <a:t>2016.1-2016.9</a:t>
                      </a:r>
                      <a:endParaRPr lang="zh-CN" sz="1200" b="1" kern="10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完成创新创业种子教师培训</a:t>
                      </a:r>
                      <a:endParaRPr lang="zh-CN" sz="12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完成创新创业最佳教育实践案例分享会</a:t>
                      </a:r>
                      <a:endParaRPr lang="zh-CN" sz="12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rgbClr val="000000"/>
                          </a:solidFill>
                          <a:latin typeface="微软雅黑" pitchFamily="34" charset="-122"/>
                          <a:ea typeface="微软雅黑" pitchFamily="34" charset="-122"/>
                          <a:cs typeface="Times New Roman"/>
                        </a:rPr>
                        <a:t>教务处、教发中心、就业办</a:t>
                      </a:r>
                      <a:endParaRPr lang="zh-CN" sz="12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350798">
                <a:tc vMerge="1">
                  <a:txBody>
                    <a:bodyPr/>
                    <a:lstStyle/>
                    <a:p>
                      <a:endParaRPr lang="zh-CN"/>
                    </a:p>
                  </a:txBody>
                  <a:tcPr/>
                </a:tc>
                <a:tc>
                  <a:txBody>
                    <a:bodyPr/>
                    <a:lstStyle/>
                    <a:p>
                      <a:pPr algn="just">
                        <a:spcAft>
                          <a:spcPts val="0"/>
                        </a:spcAft>
                      </a:pPr>
                      <a:r>
                        <a:rPr lang="en-US" sz="1200" b="1" kern="0">
                          <a:solidFill>
                            <a:srgbClr val="000000"/>
                          </a:solidFill>
                          <a:latin typeface="微软雅黑" pitchFamily="34" charset="-122"/>
                          <a:ea typeface="微软雅黑" pitchFamily="34" charset="-122"/>
                          <a:cs typeface="Times New Roman"/>
                        </a:rPr>
                        <a:t>5</a:t>
                      </a:r>
                      <a:r>
                        <a:rPr lang="zh-CN" sz="1200" b="1" kern="0">
                          <a:solidFill>
                            <a:srgbClr val="000000"/>
                          </a:solidFill>
                          <a:latin typeface="微软雅黑" pitchFamily="34" charset="-122"/>
                          <a:ea typeface="微软雅黑" pitchFamily="34" charset="-122"/>
                          <a:cs typeface="Times New Roman"/>
                        </a:rPr>
                        <a:t>．深化课外创新创业教育平台体系建设</a:t>
                      </a:r>
                      <a:endParaRPr lang="zh-CN" sz="1200" b="1" kern="10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dirty="0">
                          <a:solidFill>
                            <a:srgbClr val="000000"/>
                          </a:solidFill>
                          <a:latin typeface="微软雅黑" pitchFamily="34" charset="-122"/>
                          <a:ea typeface="微软雅黑" pitchFamily="34" charset="-122"/>
                          <a:cs typeface="Times New Roman"/>
                        </a:rPr>
                        <a:t>2015.10-2016.12</a:t>
                      </a:r>
                      <a:endParaRPr lang="zh-CN" sz="12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加强创业能力培训，组织开展创业训练营、沙龙、讲座</a:t>
                      </a:r>
                      <a:endParaRPr lang="zh-CN" sz="12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制定创业项目入驻创业孵化基地的方案</a:t>
                      </a:r>
                      <a:endParaRPr lang="zh-CN" sz="12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建立和完善创业孵化基地的管理办法</a:t>
                      </a:r>
                      <a:endParaRPr lang="zh-CN" sz="12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建立创业导师团队和创业学生的衔接机制</a:t>
                      </a:r>
                      <a:endParaRPr lang="zh-CN" sz="12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建立创业学生注册绿色通道</a:t>
                      </a:r>
                      <a:endParaRPr lang="zh-CN" sz="12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建设学生创业服务网站</a:t>
                      </a:r>
                      <a:endParaRPr lang="zh-CN" sz="12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rgbClr val="000000"/>
                          </a:solidFill>
                          <a:latin typeface="微软雅黑" pitchFamily="34" charset="-122"/>
                          <a:ea typeface="微软雅黑" pitchFamily="34" charset="-122"/>
                          <a:cs typeface="Times New Roman"/>
                        </a:rPr>
                        <a:t>就业办、学生处、团委、各学院</a:t>
                      </a:r>
                      <a:endParaRPr lang="zh-CN" sz="12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5" name="TextBox 4"/>
          <p:cNvSpPr txBox="1"/>
          <p:nvPr/>
        </p:nvSpPr>
        <p:spPr>
          <a:xfrm>
            <a:off x="395536" y="339502"/>
            <a:ext cx="1107996" cy="461665"/>
          </a:xfrm>
          <a:prstGeom prst="rect">
            <a:avLst/>
          </a:prstGeom>
          <a:noFill/>
        </p:spPr>
        <p:txBody>
          <a:bodyPr wrap="none" rtlCol="0">
            <a:spAutoFit/>
          </a:bodyPr>
          <a:lstStyle/>
          <a:p>
            <a:r>
              <a:rPr lang="zh-CN" altLang="en-US" sz="2400" b="1" dirty="0">
                <a:solidFill>
                  <a:srgbClr val="000000"/>
                </a:solidFill>
                <a:latin typeface="微软雅黑" pitchFamily="34" charset="-122"/>
                <a:ea typeface="微软雅黑" pitchFamily="34" charset="-122"/>
              </a:rPr>
              <a:t>课程面</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ln>
        </p:spPr>
        <p:txBody>
          <a:bodyPr wrap="none" anchor="ctr"/>
          <a:lstStyle/>
          <a:p>
            <a:endParaRPr lang="zh-CN" altLang="en-US">
              <a:latin typeface="Calibri" pitchFamily="34" charset="0"/>
            </a:endParaRPr>
          </a:p>
        </p:txBody>
      </p:sp>
      <p:graphicFrame>
        <p:nvGraphicFramePr>
          <p:cNvPr id="4" name="表格 3"/>
          <p:cNvGraphicFramePr>
            <a:graphicFrameLocks noGrp="1"/>
          </p:cNvGraphicFramePr>
          <p:nvPr/>
        </p:nvGraphicFramePr>
        <p:xfrm>
          <a:off x="395533" y="1059582"/>
          <a:ext cx="8352930" cy="3641359"/>
        </p:xfrm>
        <a:graphic>
          <a:graphicData uri="http://schemas.openxmlformats.org/drawingml/2006/table">
            <a:tbl>
              <a:tblPr/>
              <a:tblGrid>
                <a:gridCol w="1224139">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864096">
                  <a:extLst>
                    <a:ext uri="{9D8B030D-6E8A-4147-A177-3AD203B41FA5}">
                      <a16:colId xmlns="" xmlns:a16="http://schemas.microsoft.com/office/drawing/2014/main" val="20002"/>
                    </a:ext>
                  </a:extLst>
                </a:gridCol>
                <a:gridCol w="3672408">
                  <a:extLst>
                    <a:ext uri="{9D8B030D-6E8A-4147-A177-3AD203B41FA5}">
                      <a16:colId xmlns="" xmlns:a16="http://schemas.microsoft.com/office/drawing/2014/main" val="20003"/>
                    </a:ext>
                  </a:extLst>
                </a:gridCol>
                <a:gridCol w="864095">
                  <a:extLst>
                    <a:ext uri="{9D8B030D-6E8A-4147-A177-3AD203B41FA5}">
                      <a16:colId xmlns="" xmlns:a16="http://schemas.microsoft.com/office/drawing/2014/main" val="20004"/>
                    </a:ext>
                  </a:extLst>
                </a:gridCol>
              </a:tblGrid>
              <a:tr h="504056">
                <a:tc>
                  <a:txBody>
                    <a:bodyPr/>
                    <a:lstStyle/>
                    <a:p>
                      <a:pPr algn="ctr">
                        <a:spcAft>
                          <a:spcPts val="0"/>
                        </a:spcAft>
                      </a:pPr>
                      <a:r>
                        <a:rPr lang="zh-CN" altLang="zh-CN" sz="1400" b="1" kern="0" dirty="0">
                          <a:solidFill>
                            <a:srgbClr val="000000"/>
                          </a:solidFill>
                          <a:effectLst/>
                          <a:latin typeface="微软雅黑" pitchFamily="34" charset="-122"/>
                          <a:ea typeface="微软雅黑" pitchFamily="34" charset="-122"/>
                          <a:cs typeface="宋体"/>
                        </a:rPr>
                        <a:t>分项计划名称</a:t>
                      </a:r>
                      <a:endParaRPr lang="zh-CN" altLang="zh-CN" sz="1400" b="1" kern="100" dirty="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1400" b="1" kern="0" dirty="0" smtClean="0">
                          <a:solidFill>
                            <a:srgbClr val="000000"/>
                          </a:solidFill>
                          <a:effectLst/>
                          <a:latin typeface="微软雅黑" pitchFamily="34" charset="-122"/>
                          <a:ea typeface="微软雅黑" pitchFamily="34" charset="-122"/>
                          <a:cs typeface="宋体"/>
                        </a:rPr>
                        <a:t>具体</a:t>
                      </a:r>
                      <a:r>
                        <a:rPr lang="zh-CN" altLang="en-US" sz="1400" b="1" kern="0" dirty="0" smtClean="0">
                          <a:solidFill>
                            <a:srgbClr val="000000"/>
                          </a:solidFill>
                          <a:effectLst/>
                          <a:latin typeface="微软雅黑" pitchFamily="34" charset="-122"/>
                          <a:ea typeface="微软雅黑" pitchFamily="34" charset="-122"/>
                          <a:cs typeface="宋体"/>
                        </a:rPr>
                        <a:t>项目</a:t>
                      </a:r>
                      <a:endParaRPr lang="zh-CN" altLang="zh-CN" sz="1400" b="1" kern="100" dirty="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latinLnBrk="0" hangingPunct="1">
                        <a:spcBef>
                          <a:spcPts val="0"/>
                        </a:spcBef>
                        <a:spcAft>
                          <a:spcPts val="0"/>
                        </a:spcAft>
                        <a:buClrTx/>
                        <a:buSzTx/>
                        <a:buFontTx/>
                        <a:buNone/>
                        <a:defRPr/>
                      </a:pPr>
                      <a:r>
                        <a:rPr lang="zh-CN" altLang="zh-CN" sz="1400" b="1" kern="0" dirty="0">
                          <a:solidFill>
                            <a:srgbClr val="000000"/>
                          </a:solidFill>
                          <a:effectLst/>
                          <a:latin typeface="微软雅黑" pitchFamily="34" charset="-122"/>
                          <a:ea typeface="微软雅黑" pitchFamily="34" charset="-122"/>
                          <a:cs typeface="宋体"/>
                        </a:rPr>
                        <a:t>实施时间</a:t>
                      </a:r>
                      <a:endParaRPr lang="zh-CN" sz="14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1400" b="1" kern="0" dirty="0">
                          <a:solidFill>
                            <a:srgbClr val="000000"/>
                          </a:solidFill>
                          <a:effectLst/>
                          <a:latin typeface="微软雅黑" pitchFamily="34" charset="-122"/>
                          <a:ea typeface="微软雅黑" pitchFamily="34" charset="-122"/>
                          <a:cs typeface="宋体"/>
                        </a:rPr>
                        <a:t>绩效目标</a:t>
                      </a:r>
                      <a:endParaRPr lang="zh-CN" altLang="zh-CN" sz="1400" b="1" kern="100" dirty="0">
                        <a:solidFill>
                          <a:srgbClr val="000000"/>
                        </a:solidFill>
                        <a:effectLst/>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zh-CN" sz="1400" b="1" kern="0" dirty="0">
                          <a:solidFill>
                            <a:srgbClr val="000000"/>
                          </a:solidFill>
                          <a:effectLst/>
                          <a:latin typeface="微软雅黑" pitchFamily="34" charset="-122"/>
                          <a:ea typeface="微软雅黑" pitchFamily="34" charset="-122"/>
                          <a:cs typeface="宋体"/>
                        </a:rPr>
                        <a:t>责任部门</a:t>
                      </a:r>
                      <a:endParaRPr lang="zh-CN" sz="14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878409">
                <a:tc rowSpan="5">
                  <a:txBody>
                    <a:bodyPr/>
                    <a:lstStyle/>
                    <a:p>
                      <a:pPr algn="l">
                        <a:spcAft>
                          <a:spcPts val="0"/>
                        </a:spcAft>
                      </a:pPr>
                      <a:r>
                        <a:rPr lang="en-US" sz="1400" b="1" kern="0" dirty="0">
                          <a:solidFill>
                            <a:srgbClr val="000000"/>
                          </a:solidFill>
                          <a:latin typeface="微软雅黑" pitchFamily="34" charset="-122"/>
                          <a:ea typeface="微软雅黑" pitchFamily="34" charset="-122"/>
                          <a:cs typeface="宋体"/>
                        </a:rPr>
                        <a:t>A-3 </a:t>
                      </a:r>
                      <a:r>
                        <a:rPr lang="zh-CN" sz="1400" b="1" kern="0" dirty="0">
                          <a:solidFill>
                            <a:srgbClr val="000000"/>
                          </a:solidFill>
                          <a:latin typeface="微软雅黑" pitchFamily="34" charset="-122"/>
                          <a:ea typeface="微软雅黑" pitchFamily="34" charset="-122"/>
                          <a:cs typeface="宋体"/>
                        </a:rPr>
                        <a:t>持续深化质量保障机制</a:t>
                      </a:r>
                      <a:endParaRPr lang="zh-CN" sz="14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宋体"/>
                        </a:rPr>
                        <a:t>1.</a:t>
                      </a:r>
                      <a:r>
                        <a:rPr lang="zh-CN" sz="1400" b="1" kern="0" dirty="0">
                          <a:solidFill>
                            <a:srgbClr val="000000"/>
                          </a:solidFill>
                          <a:latin typeface="微软雅黑" pitchFamily="34" charset="-122"/>
                          <a:ea typeface="微软雅黑" pitchFamily="34" charset="-122"/>
                          <a:cs typeface="宋体"/>
                        </a:rPr>
                        <a:t>推进专业培养质量追踪改进制度的落实</a:t>
                      </a:r>
                      <a:endParaRPr lang="zh-CN" sz="14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宋体"/>
                        </a:rPr>
                        <a:t>2016.1-2016.12</a:t>
                      </a:r>
                      <a:endParaRPr lang="zh-CN" sz="14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宋体"/>
                        </a:rPr>
                        <a:t>推进“上海建桥学院专业培养质量追踪改进制度”，每年</a:t>
                      </a:r>
                      <a:r>
                        <a:rPr lang="en-US" sz="1400" b="1" kern="0" dirty="0">
                          <a:solidFill>
                            <a:srgbClr val="000000"/>
                          </a:solidFill>
                          <a:latin typeface="微软雅黑" pitchFamily="34" charset="-122"/>
                          <a:ea typeface="微软雅黑" pitchFamily="34" charset="-122"/>
                          <a:cs typeface="宋体"/>
                        </a:rPr>
                        <a:t>3</a:t>
                      </a:r>
                      <a:r>
                        <a:rPr lang="zh-CN" sz="1400" b="1" kern="0" dirty="0">
                          <a:solidFill>
                            <a:srgbClr val="000000"/>
                          </a:solidFill>
                          <a:latin typeface="微软雅黑" pitchFamily="34" charset="-122"/>
                          <a:ea typeface="微软雅黑" pitchFamily="34" charset="-122"/>
                          <a:cs typeface="宋体"/>
                        </a:rPr>
                        <a:t>月各专业递交专业培养质量追踪改进报告。</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宋体"/>
                        </a:rPr>
                        <a:t>评选专业建设质量奖</a:t>
                      </a:r>
                      <a:endParaRPr lang="zh-CN" sz="14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a:solidFill>
                            <a:srgbClr val="000000"/>
                          </a:solidFill>
                          <a:latin typeface="微软雅黑" pitchFamily="34" charset="-122"/>
                          <a:ea typeface="微软雅黑" pitchFamily="34" charset="-122"/>
                          <a:cs typeface="宋体"/>
                        </a:rPr>
                        <a:t>教务处、各学院</a:t>
                      </a:r>
                      <a:endParaRPr lang="zh-CN" sz="1400" b="1" kern="10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51363">
                <a:tc vMerge="1">
                  <a:txBody>
                    <a:bodyPr/>
                    <a:lstStyle/>
                    <a:p>
                      <a:endParaRPr lang="zh-CN"/>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宋体"/>
                        </a:rPr>
                        <a:t>2.</a:t>
                      </a:r>
                      <a:r>
                        <a:rPr lang="zh-CN" sz="1400" b="1" kern="0">
                          <a:solidFill>
                            <a:srgbClr val="000000"/>
                          </a:solidFill>
                          <a:latin typeface="微软雅黑" pitchFamily="34" charset="-122"/>
                          <a:ea typeface="微软雅黑" pitchFamily="34" charset="-122"/>
                          <a:cs typeface="宋体"/>
                        </a:rPr>
                        <a:t>推进课程教学改善历程试点工作</a:t>
                      </a:r>
                      <a:endParaRPr lang="zh-CN" sz="1400" b="1" kern="10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宋体"/>
                        </a:rPr>
                        <a:t>2016.1-2016.12</a:t>
                      </a:r>
                      <a:endParaRPr lang="zh-CN" sz="14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宋体"/>
                        </a:rPr>
                        <a:t>扩大课程历程改善历程试点，年末争取完成</a:t>
                      </a:r>
                      <a:r>
                        <a:rPr lang="en-US" sz="1400" b="1" kern="0" dirty="0">
                          <a:solidFill>
                            <a:srgbClr val="000000"/>
                          </a:solidFill>
                          <a:latin typeface="微软雅黑" pitchFamily="34" charset="-122"/>
                          <a:ea typeface="微软雅黑" pitchFamily="34" charset="-122"/>
                          <a:cs typeface="宋体"/>
                        </a:rPr>
                        <a:t>15</a:t>
                      </a:r>
                      <a:r>
                        <a:rPr lang="zh-CN" sz="1400" b="1" kern="0" dirty="0">
                          <a:solidFill>
                            <a:srgbClr val="000000"/>
                          </a:solidFill>
                          <a:latin typeface="微软雅黑" pitchFamily="34" charset="-122"/>
                          <a:ea typeface="微软雅黑" pitchFamily="34" charset="-122"/>
                          <a:cs typeface="宋体"/>
                        </a:rPr>
                        <a:t>门课程改善历程记录。</a:t>
                      </a:r>
                      <a:endParaRPr lang="zh-CN" sz="14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a:solidFill>
                            <a:srgbClr val="000000"/>
                          </a:solidFill>
                          <a:latin typeface="微软雅黑" pitchFamily="34" charset="-122"/>
                          <a:ea typeface="微软雅黑" pitchFamily="34" charset="-122"/>
                          <a:cs typeface="宋体"/>
                        </a:rPr>
                        <a:t>教务处、相关学院</a:t>
                      </a:r>
                      <a:endParaRPr lang="zh-CN" sz="1400" b="1" kern="10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51363">
                <a:tc vMerge="1">
                  <a:txBody>
                    <a:bodyPr/>
                    <a:lstStyle/>
                    <a:p>
                      <a:endParaRPr lang="zh-CN"/>
                    </a:p>
                  </a:txBody>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3.</a:t>
                      </a:r>
                      <a:r>
                        <a:rPr lang="zh-CN" sz="1400" b="1" kern="0" dirty="0">
                          <a:solidFill>
                            <a:srgbClr val="000000"/>
                          </a:solidFill>
                          <a:latin typeface="微软雅黑" pitchFamily="34" charset="-122"/>
                          <a:ea typeface="微软雅黑" pitchFamily="34" charset="-122"/>
                          <a:cs typeface="Times New Roman"/>
                        </a:rPr>
                        <a:t>开展校级教学成果评选</a:t>
                      </a:r>
                      <a:endParaRPr lang="zh-CN" sz="14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2016.1-2016.6</a:t>
                      </a:r>
                      <a:endParaRPr lang="zh-CN" sz="14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en-US" sz="1400" b="1" kern="0" dirty="0">
                          <a:solidFill>
                            <a:srgbClr val="000000"/>
                          </a:solidFill>
                          <a:latin typeface="微软雅黑" pitchFamily="34" charset="-122"/>
                          <a:ea typeface="微软雅黑" pitchFamily="34" charset="-122"/>
                          <a:cs typeface="Times New Roman"/>
                        </a:rPr>
                        <a:t>1</a:t>
                      </a:r>
                      <a:r>
                        <a:rPr lang="zh-CN" sz="1400" b="1" kern="0" dirty="0">
                          <a:solidFill>
                            <a:srgbClr val="000000"/>
                          </a:solidFill>
                          <a:latin typeface="微软雅黑" pitchFamily="34" charset="-122"/>
                          <a:ea typeface="微软雅黑" pitchFamily="34" charset="-122"/>
                          <a:cs typeface="Times New Roman"/>
                        </a:rPr>
                        <a:t>月布置，</a:t>
                      </a:r>
                      <a:r>
                        <a:rPr lang="en-US" sz="1400" b="1" kern="0" dirty="0">
                          <a:solidFill>
                            <a:srgbClr val="000000"/>
                          </a:solidFill>
                          <a:latin typeface="微软雅黑" pitchFamily="34" charset="-122"/>
                          <a:ea typeface="微软雅黑" pitchFamily="34" charset="-122"/>
                          <a:cs typeface="Times New Roman"/>
                        </a:rPr>
                        <a:t>6</a:t>
                      </a:r>
                      <a:r>
                        <a:rPr lang="zh-CN" sz="1400" b="1" kern="0" dirty="0">
                          <a:solidFill>
                            <a:srgbClr val="000000"/>
                          </a:solidFill>
                          <a:latin typeface="微软雅黑" pitchFamily="34" charset="-122"/>
                          <a:ea typeface="微软雅黑" pitchFamily="34" charset="-122"/>
                          <a:cs typeface="Times New Roman"/>
                        </a:rPr>
                        <a:t>月中旬结束。</a:t>
                      </a:r>
                      <a:endParaRPr lang="zh-CN" sz="14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教务处、高教所</a:t>
                      </a:r>
                      <a:endParaRPr lang="zh-CN" sz="14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27045">
                <a:tc vMerge="1">
                  <a:txBody>
                    <a:bodyPr/>
                    <a:lstStyle/>
                    <a:p>
                      <a:endParaRPr lang="zh-CN"/>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4.</a:t>
                      </a:r>
                      <a:r>
                        <a:rPr lang="zh-CN" sz="1400" b="1" kern="0">
                          <a:solidFill>
                            <a:srgbClr val="000000"/>
                          </a:solidFill>
                          <a:latin typeface="微软雅黑" pitchFamily="34" charset="-122"/>
                          <a:ea typeface="微软雅黑" pitchFamily="34" charset="-122"/>
                          <a:cs typeface="Times New Roman"/>
                        </a:rPr>
                        <a:t>开展优秀教学管理人员评选</a:t>
                      </a:r>
                      <a:endParaRPr lang="zh-CN" sz="1400" b="1" kern="10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2016.1-2016.12</a:t>
                      </a:r>
                      <a:endParaRPr lang="zh-CN" sz="1400" b="1" kern="10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en-US" sz="1400" b="1" kern="0" dirty="0">
                          <a:solidFill>
                            <a:srgbClr val="000000"/>
                          </a:solidFill>
                          <a:latin typeface="微软雅黑" pitchFamily="34" charset="-122"/>
                          <a:ea typeface="微软雅黑" pitchFamily="34" charset="-122"/>
                          <a:cs typeface="Times New Roman"/>
                        </a:rPr>
                        <a:t>3</a:t>
                      </a:r>
                      <a:r>
                        <a:rPr lang="zh-CN" sz="1400" b="1" kern="0" dirty="0">
                          <a:solidFill>
                            <a:srgbClr val="000000"/>
                          </a:solidFill>
                          <a:latin typeface="微软雅黑" pitchFamily="34" charset="-122"/>
                          <a:ea typeface="微软雅黑" pitchFamily="34" charset="-122"/>
                          <a:cs typeface="Times New Roman"/>
                        </a:rPr>
                        <a:t>月份出台评选办法。</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年底评选出</a:t>
                      </a:r>
                      <a:r>
                        <a:rPr lang="en-US" sz="1400" b="1" kern="0" dirty="0">
                          <a:solidFill>
                            <a:srgbClr val="000000"/>
                          </a:solidFill>
                          <a:latin typeface="微软雅黑" pitchFamily="34" charset="-122"/>
                          <a:ea typeface="微软雅黑" pitchFamily="34" charset="-122"/>
                          <a:cs typeface="Times New Roman"/>
                        </a:rPr>
                        <a:t>2016</a:t>
                      </a:r>
                      <a:r>
                        <a:rPr lang="zh-CN" sz="1400" b="1" kern="0" dirty="0">
                          <a:solidFill>
                            <a:srgbClr val="000000"/>
                          </a:solidFill>
                          <a:latin typeface="微软雅黑" pitchFamily="34" charset="-122"/>
                          <a:ea typeface="微软雅黑" pitchFamily="34" charset="-122"/>
                          <a:cs typeface="Times New Roman"/>
                        </a:rPr>
                        <a:t>年获奖对象。</a:t>
                      </a:r>
                      <a:endParaRPr lang="zh-CN" sz="14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spc="-100" baseline="0" dirty="0">
                          <a:solidFill>
                            <a:srgbClr val="000000"/>
                          </a:solidFill>
                          <a:latin typeface="微软雅黑" pitchFamily="34" charset="-122"/>
                          <a:ea typeface="微软雅黑" pitchFamily="34" charset="-122"/>
                          <a:cs typeface="Times New Roman"/>
                        </a:rPr>
                        <a:t>教务处、教发中心</a:t>
                      </a:r>
                      <a:endParaRPr lang="zh-CN" sz="1400" b="1" kern="100" spc="-100" baseline="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878409">
                <a:tc vMerge="1">
                  <a:txBody>
                    <a:bodyPr/>
                    <a:lstStyle/>
                    <a:p>
                      <a:endParaRPr lang="zh-CN"/>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5.</a:t>
                      </a:r>
                      <a:r>
                        <a:rPr lang="zh-CN" sz="1400" b="1" kern="0">
                          <a:solidFill>
                            <a:srgbClr val="000000"/>
                          </a:solidFill>
                          <a:latin typeface="微软雅黑" pitchFamily="34" charset="-122"/>
                          <a:ea typeface="微软雅黑" pitchFamily="34" charset="-122"/>
                          <a:cs typeface="Times New Roman"/>
                        </a:rPr>
                        <a:t>梳理完善质量保障体系</a:t>
                      </a:r>
                      <a:endParaRPr lang="zh-CN" sz="1400" b="1" kern="10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2016.1-2016.12</a:t>
                      </a:r>
                      <a:endParaRPr lang="zh-CN" sz="1400" b="1" kern="10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实施</a:t>
                      </a:r>
                      <a:r>
                        <a:rPr lang="en-US" sz="1400" b="1" kern="0" dirty="0">
                          <a:solidFill>
                            <a:srgbClr val="000000"/>
                          </a:solidFill>
                          <a:latin typeface="微软雅黑" pitchFamily="34" charset="-122"/>
                          <a:ea typeface="微软雅黑" pitchFamily="34" charset="-122"/>
                          <a:cs typeface="Times New Roman"/>
                        </a:rPr>
                        <a:t>IQA</a:t>
                      </a:r>
                      <a:r>
                        <a:rPr lang="zh-CN" sz="1400" b="1" kern="0" dirty="0">
                          <a:solidFill>
                            <a:srgbClr val="000000"/>
                          </a:solidFill>
                          <a:latin typeface="微软雅黑" pitchFamily="34" charset="-122"/>
                          <a:ea typeface="微软雅黑" pitchFamily="34" charset="-122"/>
                          <a:cs typeface="Times New Roman"/>
                        </a:rPr>
                        <a:t>项目，完成学校质量保障体系建设。</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落实校质量保障机构、人员、制度。</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编写质量保障相关</a:t>
                      </a:r>
                      <a:r>
                        <a:rPr lang="en-US" sz="1400" b="1" kern="0" dirty="0">
                          <a:solidFill>
                            <a:srgbClr val="000000"/>
                          </a:solidFill>
                          <a:latin typeface="微软雅黑" pitchFamily="34" charset="-122"/>
                          <a:ea typeface="微软雅黑" pitchFamily="34" charset="-122"/>
                          <a:cs typeface="Times New Roman"/>
                        </a:rPr>
                        <a:t>SOP</a:t>
                      </a:r>
                      <a:r>
                        <a:rPr lang="zh-CN" sz="1400" b="1" kern="0" dirty="0">
                          <a:solidFill>
                            <a:srgbClr val="000000"/>
                          </a:solidFill>
                          <a:latin typeface="微软雅黑" pitchFamily="34" charset="-122"/>
                          <a:ea typeface="微软雅黑" pitchFamily="34" charset="-122"/>
                          <a:cs typeface="Times New Roman"/>
                        </a:rPr>
                        <a:t>。</a:t>
                      </a:r>
                      <a:endParaRPr lang="zh-CN" sz="14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教务处</a:t>
                      </a:r>
                      <a:endParaRPr lang="zh-CN" sz="1400" b="1" kern="100" dirty="0">
                        <a:solidFill>
                          <a:srgbClr val="000000"/>
                        </a:solidFill>
                        <a:latin typeface="微软雅黑" pitchFamily="34" charset="-122"/>
                        <a:ea typeface="微软雅黑" pitchFamily="34" charset="-122"/>
                        <a:cs typeface="Times New Roman"/>
                      </a:endParaRPr>
                    </a:p>
                  </a:txBody>
                  <a:tcPr marL="44620" marR="44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5" name="TextBox 4"/>
          <p:cNvSpPr txBox="1"/>
          <p:nvPr/>
        </p:nvSpPr>
        <p:spPr>
          <a:xfrm>
            <a:off x="395536" y="339502"/>
            <a:ext cx="1107996" cy="461665"/>
          </a:xfrm>
          <a:prstGeom prst="rect">
            <a:avLst/>
          </a:prstGeom>
          <a:noFill/>
        </p:spPr>
        <p:txBody>
          <a:bodyPr wrap="none" rtlCol="0">
            <a:spAutoFit/>
          </a:bodyPr>
          <a:lstStyle/>
          <a:p>
            <a:r>
              <a:rPr lang="zh-CN" altLang="en-US" sz="2400" b="1" dirty="0">
                <a:solidFill>
                  <a:srgbClr val="000000"/>
                </a:solidFill>
                <a:latin typeface="微软雅黑" pitchFamily="34" charset="-122"/>
                <a:ea typeface="微软雅黑" pitchFamily="34" charset="-122"/>
              </a:rPr>
              <a:t>课程面</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411510"/>
            <a:ext cx="8292045" cy="3894909"/>
          </a:xfrm>
        </p:spPr>
        <p:txBody>
          <a:bodyPr>
            <a:noAutofit/>
          </a:bodyPr>
          <a:lstStyle/>
          <a:p>
            <a:pPr>
              <a:buNone/>
            </a:pPr>
            <a:r>
              <a:rPr lang="en-US" altLang="zh-CN" sz="2400" b="1" dirty="0" smtClean="0">
                <a:solidFill>
                  <a:srgbClr val="000000"/>
                </a:solidFill>
                <a:effectLst>
                  <a:outerShdw blurRad="38100" dist="38100" dir="2700000" algn="tl">
                    <a:srgbClr val="000000">
                      <a:alpha val="43137"/>
                    </a:srgbClr>
                  </a:outerShdw>
                </a:effectLst>
              </a:rPr>
              <a:t>        </a:t>
            </a:r>
            <a:r>
              <a:rPr lang="zh-CN" altLang="zh-CN" sz="2000" b="1" dirty="0" smtClean="0">
                <a:solidFill>
                  <a:srgbClr val="000000"/>
                </a:solidFill>
              </a:rPr>
              <a:t>“教师面”主要围绕师资建设规划，教师、系主任专业发展，教师评聘，分配制度改革等项内容展开。其中“提升‛教师发展工程’项目培养效益”、“实施校内职称及企业兼职教师职称评审”、“开展教师综合评价”、“系主任队伍建设”、“提升教师教学技能”为</a:t>
            </a:r>
            <a:r>
              <a:rPr lang="en-US" altLang="zh-CN" sz="2000" b="1" dirty="0" smtClean="0">
                <a:solidFill>
                  <a:srgbClr val="000000"/>
                </a:solidFill>
              </a:rPr>
              <a:t>2015</a:t>
            </a:r>
            <a:r>
              <a:rPr lang="zh-CN" altLang="zh-CN" sz="2000" b="1" dirty="0" smtClean="0">
                <a:solidFill>
                  <a:srgbClr val="000000"/>
                </a:solidFill>
              </a:rPr>
              <a:t>年工作的延续与深化。</a:t>
            </a:r>
            <a:endParaRPr lang="en-US" altLang="zh-CN" sz="2000" b="1" dirty="0" smtClean="0">
              <a:solidFill>
                <a:srgbClr val="000000"/>
              </a:solidFill>
            </a:endParaRPr>
          </a:p>
          <a:p>
            <a:pPr>
              <a:buNone/>
            </a:pPr>
            <a:r>
              <a:rPr lang="en-US" altLang="zh-CN" sz="2000" b="1" dirty="0" smtClean="0">
                <a:solidFill>
                  <a:srgbClr val="000000"/>
                </a:solidFill>
              </a:rPr>
              <a:t>        </a:t>
            </a:r>
            <a:r>
              <a:rPr lang="zh-CN" altLang="zh-CN" sz="2000" b="1" dirty="0" smtClean="0">
                <a:solidFill>
                  <a:srgbClr val="000000"/>
                </a:solidFill>
              </a:rPr>
              <a:t>“师资建设规划”为</a:t>
            </a:r>
            <a:r>
              <a:rPr lang="en-US" altLang="zh-CN" sz="2000" b="1" dirty="0" smtClean="0">
                <a:solidFill>
                  <a:srgbClr val="000000"/>
                </a:solidFill>
              </a:rPr>
              <a:t>2016</a:t>
            </a:r>
            <a:r>
              <a:rPr lang="zh-CN" altLang="zh-CN" sz="2000" b="1" dirty="0" smtClean="0">
                <a:solidFill>
                  <a:srgbClr val="000000"/>
                </a:solidFill>
              </a:rPr>
              <a:t>年新增的分项计划，是学校“十三五”规划的重要组成部分。</a:t>
            </a:r>
            <a:endParaRPr lang="en-US" altLang="zh-CN" sz="2000" b="1" dirty="0" smtClean="0">
              <a:solidFill>
                <a:srgbClr val="000000"/>
              </a:solidFill>
            </a:endParaRPr>
          </a:p>
          <a:p>
            <a:pPr>
              <a:buNone/>
            </a:pPr>
            <a:r>
              <a:rPr lang="en-US" altLang="zh-CN" sz="2000" b="1" dirty="0" smtClean="0">
                <a:solidFill>
                  <a:srgbClr val="000000"/>
                </a:solidFill>
              </a:rPr>
              <a:t>        </a:t>
            </a:r>
            <a:r>
              <a:rPr lang="zh-CN" altLang="zh-CN" sz="2000" b="1" dirty="0" smtClean="0">
                <a:solidFill>
                  <a:srgbClr val="000000"/>
                </a:solidFill>
              </a:rPr>
              <a:t>“分配制度改革”也是</a:t>
            </a:r>
            <a:r>
              <a:rPr lang="en-US" altLang="zh-CN" sz="2000" b="1" dirty="0" smtClean="0">
                <a:solidFill>
                  <a:srgbClr val="000000"/>
                </a:solidFill>
              </a:rPr>
              <a:t>2016</a:t>
            </a:r>
            <a:r>
              <a:rPr lang="zh-CN" altLang="zh-CN" sz="2000" b="1" dirty="0" smtClean="0">
                <a:solidFill>
                  <a:srgbClr val="000000"/>
                </a:solidFill>
              </a:rPr>
              <a:t>年新增的分项计划，是我校十三五期间人事制度改革的重要内容。</a:t>
            </a:r>
            <a:endParaRPr lang="en-US" altLang="zh-CN" sz="2000" b="1" dirty="0" smtClean="0">
              <a:solidFill>
                <a:srgbClr val="000000"/>
              </a:solidFill>
            </a:endParaRPr>
          </a:p>
          <a:p>
            <a:pPr>
              <a:buNone/>
            </a:pPr>
            <a:r>
              <a:rPr lang="en-US" altLang="zh-CN" sz="2000" b="1" dirty="0" smtClean="0">
                <a:solidFill>
                  <a:srgbClr val="000000"/>
                </a:solidFill>
              </a:rPr>
              <a:t>        </a:t>
            </a:r>
            <a:r>
              <a:rPr lang="zh-CN" altLang="zh-CN" sz="2000" b="1" dirty="0" smtClean="0">
                <a:solidFill>
                  <a:srgbClr val="000000"/>
                </a:solidFill>
              </a:rPr>
              <a:t>“教师面”各项工作将在</a:t>
            </a:r>
            <a:r>
              <a:rPr lang="en-US" altLang="zh-CN" sz="2000" b="1" dirty="0" smtClean="0">
                <a:solidFill>
                  <a:srgbClr val="000000"/>
                </a:solidFill>
              </a:rPr>
              <a:t>2015</a:t>
            </a:r>
            <a:r>
              <a:rPr lang="zh-CN" altLang="zh-CN" sz="2000" b="1" dirty="0" smtClean="0">
                <a:solidFill>
                  <a:srgbClr val="000000"/>
                </a:solidFill>
              </a:rPr>
              <a:t>年调研、研讨、试点的基础上出台一批新规定，并启动实施，我校人事制度改革进入攻坚期。</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ln>
        </p:spPr>
        <p:txBody>
          <a:bodyPr wrap="none" anchor="ctr"/>
          <a:lstStyle/>
          <a:p>
            <a:endParaRPr lang="zh-CN" altLang="en-US">
              <a:latin typeface="Calibri" pitchFamily="34" charset="0"/>
            </a:endParaRPr>
          </a:p>
        </p:txBody>
      </p:sp>
      <p:graphicFrame>
        <p:nvGraphicFramePr>
          <p:cNvPr id="4" name="表格 3"/>
          <p:cNvGraphicFramePr>
            <a:graphicFrameLocks noGrp="1"/>
          </p:cNvGraphicFramePr>
          <p:nvPr/>
        </p:nvGraphicFramePr>
        <p:xfrm>
          <a:off x="395536" y="1131591"/>
          <a:ext cx="8424935" cy="3168353"/>
        </p:xfrm>
        <a:graphic>
          <a:graphicData uri="http://schemas.openxmlformats.org/drawingml/2006/table">
            <a:tbl>
              <a:tblPr/>
              <a:tblGrid>
                <a:gridCol w="1590638">
                  <a:extLst>
                    <a:ext uri="{9D8B030D-6E8A-4147-A177-3AD203B41FA5}">
                      <a16:colId xmlns="" xmlns:a16="http://schemas.microsoft.com/office/drawing/2014/main" val="20000"/>
                    </a:ext>
                  </a:extLst>
                </a:gridCol>
                <a:gridCol w="1937754">
                  <a:extLst>
                    <a:ext uri="{9D8B030D-6E8A-4147-A177-3AD203B41FA5}">
                      <a16:colId xmlns="" xmlns:a16="http://schemas.microsoft.com/office/drawing/2014/main" val="20001"/>
                    </a:ext>
                  </a:extLst>
                </a:gridCol>
                <a:gridCol w="1440160">
                  <a:extLst>
                    <a:ext uri="{9D8B030D-6E8A-4147-A177-3AD203B41FA5}">
                      <a16:colId xmlns="" xmlns:a16="http://schemas.microsoft.com/office/drawing/2014/main" val="20002"/>
                    </a:ext>
                  </a:extLst>
                </a:gridCol>
                <a:gridCol w="2448272">
                  <a:extLst>
                    <a:ext uri="{9D8B030D-6E8A-4147-A177-3AD203B41FA5}">
                      <a16:colId xmlns="" xmlns:a16="http://schemas.microsoft.com/office/drawing/2014/main" val="20003"/>
                    </a:ext>
                  </a:extLst>
                </a:gridCol>
                <a:gridCol w="1008111">
                  <a:extLst>
                    <a:ext uri="{9D8B030D-6E8A-4147-A177-3AD203B41FA5}">
                      <a16:colId xmlns="" xmlns:a16="http://schemas.microsoft.com/office/drawing/2014/main" val="20004"/>
                    </a:ext>
                  </a:extLst>
                </a:gridCol>
              </a:tblGrid>
              <a:tr h="288033">
                <a:tc>
                  <a:txBody>
                    <a:bodyPr/>
                    <a:lstStyle/>
                    <a:p>
                      <a:pPr algn="ctr">
                        <a:spcAft>
                          <a:spcPts val="0"/>
                        </a:spcAft>
                      </a:pPr>
                      <a:r>
                        <a:rPr lang="zh-CN" sz="1400" b="1" kern="0" dirty="0">
                          <a:solidFill>
                            <a:srgbClr val="000000"/>
                          </a:solidFill>
                          <a:latin typeface="Calibri"/>
                          <a:ea typeface="微软雅黑"/>
                          <a:cs typeface="Times New Roman"/>
                        </a:rPr>
                        <a:t>分项计划名称</a:t>
                      </a:r>
                      <a:endParaRPr lang="zh-CN" sz="1400" b="1" kern="100" dirty="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zh-CN" sz="1400" b="1" kern="0" dirty="0" smtClean="0">
                          <a:solidFill>
                            <a:srgbClr val="000000"/>
                          </a:solidFill>
                          <a:latin typeface="Calibri"/>
                          <a:ea typeface="微软雅黑"/>
                          <a:cs typeface="Times New Roman"/>
                        </a:rPr>
                        <a:t>具体</a:t>
                      </a:r>
                      <a:r>
                        <a:rPr lang="zh-CN" altLang="en-US" sz="1400" b="1" kern="0" dirty="0" smtClean="0">
                          <a:solidFill>
                            <a:srgbClr val="000000"/>
                          </a:solidFill>
                          <a:latin typeface="Calibri"/>
                          <a:ea typeface="微软雅黑"/>
                          <a:cs typeface="Times New Roman"/>
                        </a:rPr>
                        <a:t>项目</a:t>
                      </a:r>
                      <a:endParaRPr lang="zh-CN" sz="1400" b="1" kern="100" dirty="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zh-CN" sz="1400" b="1" kern="0">
                          <a:solidFill>
                            <a:srgbClr val="000000"/>
                          </a:solidFill>
                          <a:latin typeface="Calibri"/>
                          <a:ea typeface="微软雅黑"/>
                          <a:cs typeface="Times New Roman"/>
                        </a:rPr>
                        <a:t>实施时间</a:t>
                      </a:r>
                      <a:endParaRPr lang="zh-CN" sz="1400" b="1" kern="10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zh-CN" sz="1400" b="1" kern="0">
                          <a:solidFill>
                            <a:srgbClr val="000000"/>
                          </a:solidFill>
                          <a:latin typeface="Calibri"/>
                          <a:ea typeface="微软雅黑"/>
                          <a:cs typeface="Times New Roman"/>
                        </a:rPr>
                        <a:t>绩效目标</a:t>
                      </a:r>
                      <a:endParaRPr lang="zh-CN" sz="1400" b="1" kern="10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zh-CN" sz="1400" b="1" kern="0">
                          <a:solidFill>
                            <a:srgbClr val="000000"/>
                          </a:solidFill>
                          <a:latin typeface="Calibri"/>
                          <a:ea typeface="微软雅黑"/>
                          <a:cs typeface="Times New Roman"/>
                        </a:rPr>
                        <a:t>责任部门</a:t>
                      </a:r>
                      <a:endParaRPr lang="zh-CN" sz="1400" b="1" kern="10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00"/>
                  </a:ext>
                </a:extLst>
              </a:tr>
              <a:tr h="576064">
                <a:tc rowSpan="3">
                  <a:txBody>
                    <a:bodyPr/>
                    <a:lstStyle/>
                    <a:p>
                      <a:pPr algn="just">
                        <a:spcAft>
                          <a:spcPts val="0"/>
                        </a:spcAft>
                      </a:pPr>
                      <a:r>
                        <a:rPr lang="en-US" sz="1400" b="1" kern="0" dirty="0">
                          <a:solidFill>
                            <a:srgbClr val="000000"/>
                          </a:solidFill>
                          <a:latin typeface="微软雅黑"/>
                          <a:ea typeface="宋体"/>
                          <a:cs typeface="Times New Roman"/>
                        </a:rPr>
                        <a:t>B-1 </a:t>
                      </a:r>
                      <a:r>
                        <a:rPr lang="zh-CN" sz="1400" b="1" kern="0" dirty="0">
                          <a:solidFill>
                            <a:srgbClr val="000000"/>
                          </a:solidFill>
                          <a:latin typeface="Calibri"/>
                          <a:ea typeface="微软雅黑"/>
                          <a:cs typeface="Times New Roman"/>
                        </a:rPr>
                        <a:t>师资建设规划</a:t>
                      </a:r>
                      <a:endParaRPr lang="zh-CN" sz="1400" b="1" kern="100" dirty="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a:ea typeface="宋体"/>
                          <a:cs typeface="Times New Roman"/>
                        </a:rPr>
                        <a:t>1. </a:t>
                      </a:r>
                      <a:r>
                        <a:rPr lang="zh-CN" sz="1400" b="1" kern="0" dirty="0">
                          <a:solidFill>
                            <a:srgbClr val="000000"/>
                          </a:solidFill>
                          <a:latin typeface="Calibri"/>
                          <a:ea typeface="微软雅黑"/>
                          <a:cs typeface="Times New Roman"/>
                        </a:rPr>
                        <a:t>制订本校“双师双能型教师”标准</a:t>
                      </a:r>
                      <a:endParaRPr lang="zh-CN" sz="1400" b="1" kern="100" dirty="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a:ea typeface="宋体"/>
                          <a:cs typeface="Times New Roman"/>
                        </a:rPr>
                        <a:t>2016.1-2016.5</a:t>
                      </a:r>
                      <a:endParaRPr lang="zh-CN" sz="1400" b="1" kern="100" dirty="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a:solidFill>
                            <a:srgbClr val="000000"/>
                          </a:solidFill>
                          <a:latin typeface="Calibri"/>
                          <a:ea typeface="微软雅黑"/>
                          <a:cs typeface="Times New Roman"/>
                        </a:rPr>
                        <a:t>“双师双能型教师”有明确的内涵</a:t>
                      </a:r>
                      <a:endParaRPr lang="zh-CN" sz="1400" b="1" kern="10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a:solidFill>
                            <a:srgbClr val="000000"/>
                          </a:solidFill>
                          <a:latin typeface="Calibri"/>
                          <a:ea typeface="微软雅黑"/>
                          <a:cs typeface="Times New Roman"/>
                        </a:rPr>
                        <a:t>人事处</a:t>
                      </a:r>
                      <a:endParaRPr lang="zh-CN" sz="1400" b="1" kern="10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76064">
                <a:tc vMerge="1">
                  <a:txBody>
                    <a:bodyPr/>
                    <a:lstStyle/>
                    <a:p>
                      <a:endParaRPr lang="zh-CN"/>
                    </a:p>
                  </a:txBody>
                  <a:tcPr/>
                </a:tc>
                <a:tc>
                  <a:txBody>
                    <a:bodyPr/>
                    <a:lstStyle/>
                    <a:p>
                      <a:pPr algn="just">
                        <a:spcAft>
                          <a:spcPts val="0"/>
                        </a:spcAft>
                      </a:pPr>
                      <a:r>
                        <a:rPr lang="en-US" sz="1400" b="1" kern="0" dirty="0">
                          <a:solidFill>
                            <a:srgbClr val="000000"/>
                          </a:solidFill>
                          <a:latin typeface="微软雅黑"/>
                          <a:ea typeface="宋体"/>
                          <a:cs typeface="Times New Roman"/>
                        </a:rPr>
                        <a:t>2. </a:t>
                      </a:r>
                      <a:r>
                        <a:rPr lang="zh-CN" sz="1400" b="1" kern="0" dirty="0">
                          <a:solidFill>
                            <a:srgbClr val="000000"/>
                          </a:solidFill>
                          <a:latin typeface="Calibri"/>
                          <a:ea typeface="微软雅黑"/>
                          <a:cs typeface="Times New Roman"/>
                        </a:rPr>
                        <a:t>制订学校“十三五”师资发展分规划</a:t>
                      </a:r>
                      <a:endParaRPr lang="zh-CN" sz="1400" b="1" kern="100" dirty="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a:ea typeface="宋体"/>
                          <a:cs typeface="Times New Roman"/>
                        </a:rPr>
                        <a:t>2016.1-2016.6</a:t>
                      </a:r>
                      <a:endParaRPr lang="zh-CN" sz="1400" b="1" kern="100" dirty="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Calibri"/>
                          <a:ea typeface="微软雅黑"/>
                          <a:cs typeface="Times New Roman"/>
                        </a:rPr>
                        <a:t>完成规划的制订工作。</a:t>
                      </a:r>
                      <a:endParaRPr lang="zh-CN" sz="1400" b="1" kern="100" dirty="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a:solidFill>
                            <a:srgbClr val="000000"/>
                          </a:solidFill>
                          <a:latin typeface="Calibri"/>
                          <a:ea typeface="微软雅黑"/>
                          <a:cs typeface="Times New Roman"/>
                        </a:rPr>
                        <a:t>人事处</a:t>
                      </a:r>
                      <a:endParaRPr lang="zh-CN" sz="1400" b="1" kern="10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76064">
                <a:tc vMerge="1">
                  <a:txBody>
                    <a:bodyPr/>
                    <a:lstStyle/>
                    <a:p>
                      <a:endParaRPr lang="zh-CN"/>
                    </a:p>
                  </a:txBody>
                  <a:tcPr/>
                </a:tc>
                <a:tc>
                  <a:txBody>
                    <a:bodyPr/>
                    <a:lstStyle/>
                    <a:p>
                      <a:pPr algn="just">
                        <a:spcAft>
                          <a:spcPts val="0"/>
                        </a:spcAft>
                      </a:pPr>
                      <a:r>
                        <a:rPr lang="en-US" sz="1400" b="1" kern="0">
                          <a:solidFill>
                            <a:srgbClr val="000000"/>
                          </a:solidFill>
                          <a:latin typeface="微软雅黑"/>
                          <a:ea typeface="宋体"/>
                          <a:cs typeface="Times New Roman"/>
                        </a:rPr>
                        <a:t>3.</a:t>
                      </a:r>
                      <a:r>
                        <a:rPr lang="zh-CN" sz="1400" b="1" kern="0">
                          <a:solidFill>
                            <a:srgbClr val="000000"/>
                          </a:solidFill>
                          <a:latin typeface="Calibri"/>
                          <a:ea typeface="微软雅黑"/>
                          <a:cs typeface="Times New Roman"/>
                        </a:rPr>
                        <a:t>学院对中青年骨干教师订定职业发展规划</a:t>
                      </a:r>
                      <a:endParaRPr lang="zh-CN" sz="1400" b="1" kern="10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a:ea typeface="宋体"/>
                          <a:cs typeface="Times New Roman"/>
                        </a:rPr>
                        <a:t>2016.1-2016.6</a:t>
                      </a:r>
                      <a:endParaRPr lang="zh-CN" sz="1400" b="1" kern="100" dirty="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Calibri"/>
                          <a:ea typeface="微软雅黑"/>
                          <a:cs typeface="Times New Roman"/>
                        </a:rPr>
                        <a:t>配合各学院完成教师职业发展规划制订。</a:t>
                      </a:r>
                      <a:endParaRPr lang="zh-CN" sz="1400" b="1" kern="100" dirty="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a:solidFill>
                            <a:srgbClr val="000000"/>
                          </a:solidFill>
                          <a:latin typeface="Calibri"/>
                          <a:ea typeface="微软雅黑"/>
                          <a:cs typeface="Times New Roman"/>
                        </a:rPr>
                        <a:t>人事处、各学院</a:t>
                      </a:r>
                      <a:endParaRPr lang="zh-CN" sz="1400" b="1" kern="10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76064">
                <a:tc rowSpan="2">
                  <a:txBody>
                    <a:bodyPr/>
                    <a:lstStyle/>
                    <a:p>
                      <a:pPr algn="just">
                        <a:spcAft>
                          <a:spcPts val="0"/>
                        </a:spcAft>
                      </a:pPr>
                      <a:r>
                        <a:rPr lang="en-US" sz="1400" b="1" kern="100">
                          <a:solidFill>
                            <a:srgbClr val="000000"/>
                          </a:solidFill>
                          <a:latin typeface="微软雅黑"/>
                          <a:ea typeface="宋体"/>
                          <a:cs typeface="Times New Roman"/>
                        </a:rPr>
                        <a:t>B-2 </a:t>
                      </a:r>
                      <a:r>
                        <a:rPr lang="zh-CN" sz="1400" b="1" kern="100">
                          <a:solidFill>
                            <a:srgbClr val="000000"/>
                          </a:solidFill>
                          <a:latin typeface="Calibri"/>
                          <a:ea typeface="微软雅黑"/>
                          <a:cs typeface="Times New Roman"/>
                        </a:rPr>
                        <a:t>提升“教师发展工程”项目培养效益</a:t>
                      </a:r>
                      <a:endParaRPr lang="zh-CN" sz="1400" b="1" kern="10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a:solidFill>
                            <a:srgbClr val="000000"/>
                          </a:solidFill>
                          <a:latin typeface="微软雅黑"/>
                          <a:ea typeface="宋体"/>
                          <a:cs typeface="Times New Roman"/>
                        </a:rPr>
                        <a:t>1. </a:t>
                      </a:r>
                      <a:r>
                        <a:rPr lang="zh-CN" sz="1400" b="1" kern="0">
                          <a:solidFill>
                            <a:srgbClr val="000000"/>
                          </a:solidFill>
                          <a:latin typeface="Calibri"/>
                          <a:ea typeface="微软雅黑"/>
                          <a:cs typeface="Times New Roman"/>
                        </a:rPr>
                        <a:t>修订“教师发展工程”相关文件</a:t>
                      </a:r>
                      <a:endParaRPr lang="zh-CN" sz="1400" b="1" kern="10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a:solidFill>
                            <a:srgbClr val="000000"/>
                          </a:solidFill>
                          <a:latin typeface="微软雅黑"/>
                          <a:ea typeface="宋体"/>
                          <a:cs typeface="Times New Roman"/>
                        </a:rPr>
                        <a:t>2016.3</a:t>
                      </a:r>
                      <a:r>
                        <a:rPr lang="zh-CN" sz="1400" b="1" kern="0">
                          <a:solidFill>
                            <a:srgbClr val="000000"/>
                          </a:solidFill>
                          <a:latin typeface="Calibri"/>
                          <a:ea typeface="微软雅黑"/>
                          <a:cs typeface="Times New Roman"/>
                        </a:rPr>
                        <a:t>前</a:t>
                      </a:r>
                      <a:endParaRPr lang="zh-CN" sz="1400" b="1" kern="10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Calibri"/>
                          <a:ea typeface="微软雅黑"/>
                          <a:cs typeface="Times New Roman"/>
                        </a:rPr>
                        <a:t>完成新文件的修订、发布。</a:t>
                      </a:r>
                      <a:endParaRPr lang="zh-CN" sz="1400" b="1" kern="100" dirty="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a:solidFill>
                            <a:srgbClr val="000000"/>
                          </a:solidFill>
                          <a:latin typeface="Calibri"/>
                          <a:ea typeface="微软雅黑"/>
                          <a:cs typeface="Times New Roman"/>
                        </a:rPr>
                        <a:t>人事处</a:t>
                      </a:r>
                      <a:endParaRPr lang="zh-CN" sz="1400" b="1" kern="10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76064">
                <a:tc vMerge="1">
                  <a:txBody>
                    <a:bodyPr/>
                    <a:lstStyle/>
                    <a:p>
                      <a:endParaRPr lang="zh-CN"/>
                    </a:p>
                  </a:txBody>
                  <a:tcPr/>
                </a:tc>
                <a:tc>
                  <a:txBody>
                    <a:bodyPr/>
                    <a:lstStyle/>
                    <a:p>
                      <a:pPr algn="just">
                        <a:spcAft>
                          <a:spcPts val="0"/>
                        </a:spcAft>
                      </a:pPr>
                      <a:r>
                        <a:rPr lang="en-US" sz="1400" b="1" kern="0">
                          <a:solidFill>
                            <a:srgbClr val="000000"/>
                          </a:solidFill>
                          <a:latin typeface="微软雅黑"/>
                          <a:ea typeface="宋体"/>
                          <a:cs typeface="Times New Roman"/>
                        </a:rPr>
                        <a:t>2.</a:t>
                      </a:r>
                      <a:r>
                        <a:rPr lang="zh-CN" sz="1400" b="1" kern="0">
                          <a:solidFill>
                            <a:srgbClr val="000000"/>
                          </a:solidFill>
                          <a:latin typeface="Calibri"/>
                          <a:ea typeface="微软雅黑"/>
                          <a:cs typeface="Times New Roman"/>
                        </a:rPr>
                        <a:t>“教师发展工程”项目建设</a:t>
                      </a:r>
                      <a:endParaRPr lang="zh-CN" sz="1400" b="1" kern="10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a:solidFill>
                            <a:srgbClr val="000000"/>
                          </a:solidFill>
                          <a:latin typeface="微软雅黑"/>
                          <a:ea typeface="宋体"/>
                          <a:cs typeface="Times New Roman"/>
                        </a:rPr>
                        <a:t>2016.1-2016.12</a:t>
                      </a:r>
                      <a:endParaRPr lang="zh-CN" sz="1400" b="1" kern="10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Calibri"/>
                          <a:ea typeface="微软雅黑"/>
                          <a:cs typeface="Times New Roman"/>
                        </a:rPr>
                        <a:t>明确要求，精心组织，确保效果。</a:t>
                      </a:r>
                      <a:endParaRPr lang="zh-CN" sz="1400" b="1" kern="100" dirty="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Calibri"/>
                          <a:ea typeface="微软雅黑"/>
                          <a:cs typeface="Times New Roman"/>
                        </a:rPr>
                        <a:t>人事处、各学院</a:t>
                      </a:r>
                      <a:endParaRPr lang="zh-CN" sz="1400" b="1" kern="100" dirty="0">
                        <a:solidFill>
                          <a:srgbClr val="000000"/>
                        </a:solidFill>
                        <a:latin typeface="Calibri"/>
                        <a:ea typeface="宋体"/>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5" name="TextBox 4"/>
          <p:cNvSpPr txBox="1"/>
          <p:nvPr/>
        </p:nvSpPr>
        <p:spPr>
          <a:xfrm>
            <a:off x="323528" y="339502"/>
            <a:ext cx="1107996" cy="461665"/>
          </a:xfrm>
          <a:prstGeom prst="rect">
            <a:avLst/>
          </a:prstGeom>
          <a:noFill/>
        </p:spPr>
        <p:txBody>
          <a:bodyPr wrap="none" rtlCol="0">
            <a:spAutoFit/>
          </a:bodyPr>
          <a:lstStyle/>
          <a:p>
            <a:r>
              <a:rPr lang="zh-CN" altLang="en-US" sz="2400" b="1" dirty="0">
                <a:solidFill>
                  <a:srgbClr val="000000"/>
                </a:solidFill>
                <a:latin typeface="微软雅黑" pitchFamily="34" charset="-122"/>
                <a:ea typeface="微软雅黑" pitchFamily="34" charset="-122"/>
              </a:rPr>
              <a:t>教师面</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ln>
        </p:spPr>
        <p:txBody>
          <a:bodyPr wrap="none" anchor="ctr"/>
          <a:lstStyle/>
          <a:p>
            <a:endParaRPr lang="zh-CN" altLang="en-US">
              <a:latin typeface="Calibri" pitchFamily="34" charset="0"/>
            </a:endParaRPr>
          </a:p>
        </p:txBody>
      </p:sp>
      <p:graphicFrame>
        <p:nvGraphicFramePr>
          <p:cNvPr id="4" name="表格 3"/>
          <p:cNvGraphicFramePr>
            <a:graphicFrameLocks noGrp="1"/>
          </p:cNvGraphicFramePr>
          <p:nvPr/>
        </p:nvGraphicFramePr>
        <p:xfrm>
          <a:off x="395536" y="915566"/>
          <a:ext cx="8208910" cy="4030975"/>
        </p:xfrm>
        <a:graphic>
          <a:graphicData uri="http://schemas.openxmlformats.org/drawingml/2006/table">
            <a:tbl>
              <a:tblPr/>
              <a:tblGrid>
                <a:gridCol w="1549852">
                  <a:extLst>
                    <a:ext uri="{9D8B030D-6E8A-4147-A177-3AD203B41FA5}">
                      <a16:colId xmlns="" xmlns:a16="http://schemas.microsoft.com/office/drawing/2014/main" val="20000"/>
                    </a:ext>
                  </a:extLst>
                </a:gridCol>
                <a:gridCol w="1834523">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2592288">
                  <a:extLst>
                    <a:ext uri="{9D8B030D-6E8A-4147-A177-3AD203B41FA5}">
                      <a16:colId xmlns="" xmlns:a16="http://schemas.microsoft.com/office/drawing/2014/main" val="20003"/>
                    </a:ext>
                  </a:extLst>
                </a:gridCol>
                <a:gridCol w="1152127">
                  <a:extLst>
                    <a:ext uri="{9D8B030D-6E8A-4147-A177-3AD203B41FA5}">
                      <a16:colId xmlns="" xmlns:a16="http://schemas.microsoft.com/office/drawing/2014/main" val="20004"/>
                    </a:ext>
                  </a:extLst>
                </a:gridCol>
              </a:tblGrid>
              <a:tr h="446834">
                <a:tc>
                  <a:txBody>
                    <a:bodyPr/>
                    <a:lstStyle/>
                    <a:p>
                      <a:pPr marL="0" marR="0" indent="0" algn="ctr" defTabSz="914400" rtl="0" eaLnBrk="1" latinLnBrk="0" hangingPunct="1">
                        <a:spcBef>
                          <a:spcPts val="0"/>
                        </a:spcBef>
                        <a:spcAft>
                          <a:spcPts val="0"/>
                        </a:spcAft>
                        <a:buClrTx/>
                        <a:buSzTx/>
                        <a:buFontTx/>
                        <a:buNone/>
                        <a:defRPr/>
                      </a:pPr>
                      <a:r>
                        <a:rPr lang="zh-CN" altLang="zh-CN" sz="1400" b="1" kern="0" dirty="0">
                          <a:solidFill>
                            <a:srgbClr val="000000"/>
                          </a:solidFill>
                          <a:latin typeface="微软雅黑" pitchFamily="34" charset="-122"/>
                          <a:ea typeface="微软雅黑" pitchFamily="34" charset="-122"/>
                          <a:cs typeface="Times New Roman"/>
                        </a:rPr>
                        <a:t>分项计划名称</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1400" b="1" kern="0" dirty="0" smtClean="0">
                          <a:solidFill>
                            <a:srgbClr val="000000"/>
                          </a:solidFill>
                          <a:latin typeface="微软雅黑" pitchFamily="34" charset="-122"/>
                          <a:ea typeface="微软雅黑" pitchFamily="34" charset="-122"/>
                          <a:cs typeface="Times New Roman"/>
                        </a:rPr>
                        <a:t>具体</a:t>
                      </a:r>
                      <a:r>
                        <a:rPr lang="zh-CN" altLang="en-US" sz="1400" b="1" kern="0" dirty="0" smtClean="0">
                          <a:solidFill>
                            <a:srgbClr val="000000"/>
                          </a:solidFill>
                          <a:latin typeface="微软雅黑" pitchFamily="34" charset="-122"/>
                          <a:ea typeface="微软雅黑" pitchFamily="34" charset="-122"/>
                          <a:cs typeface="Times New Roman"/>
                        </a:rPr>
                        <a:t>项目</a:t>
                      </a:r>
                      <a:endParaRPr lang="zh-CN" alt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a:solidFill>
                            <a:srgbClr val="000000"/>
                          </a:solidFill>
                          <a:latin typeface="微软雅黑" pitchFamily="34" charset="-122"/>
                          <a:ea typeface="微软雅黑" pitchFamily="34" charset="-122"/>
                          <a:cs typeface="Times New Roman"/>
                        </a:rPr>
                        <a:t>实施时间</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spcAft>
                          <a:spcPts val="0"/>
                        </a:spcAft>
                        <a:buFont typeface="Wingdings"/>
                        <a:buNone/>
                      </a:pPr>
                      <a:r>
                        <a:rPr lang="zh-CN" altLang="en-US" sz="1400" b="1" kern="100" dirty="0">
                          <a:solidFill>
                            <a:srgbClr val="000000"/>
                          </a:solidFill>
                          <a:latin typeface="微软雅黑" pitchFamily="34" charset="-122"/>
                          <a:ea typeface="微软雅黑" pitchFamily="34" charset="-122"/>
                          <a:cs typeface="Times New Roman"/>
                        </a:rPr>
                        <a:t>绩效目标</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a:solidFill>
                            <a:srgbClr val="000000"/>
                          </a:solidFill>
                          <a:latin typeface="微软雅黑" pitchFamily="34" charset="-122"/>
                          <a:ea typeface="微软雅黑" pitchFamily="34" charset="-122"/>
                          <a:cs typeface="Times New Roman"/>
                        </a:rPr>
                        <a:t>责任部门</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60797">
                <a:tc rowSpan="2">
                  <a:txBody>
                    <a:bodyPr/>
                    <a:lstStyle/>
                    <a:p>
                      <a:pPr algn="just">
                        <a:spcAft>
                          <a:spcPts val="0"/>
                        </a:spcAft>
                      </a:pPr>
                      <a:r>
                        <a:rPr lang="en-US" sz="1400" b="1" kern="100" dirty="0">
                          <a:solidFill>
                            <a:srgbClr val="000000"/>
                          </a:solidFill>
                          <a:latin typeface="微软雅黑" pitchFamily="34" charset="-122"/>
                          <a:ea typeface="微软雅黑" pitchFamily="34" charset="-122"/>
                          <a:cs typeface="Times New Roman"/>
                        </a:rPr>
                        <a:t>B-3 </a:t>
                      </a:r>
                      <a:r>
                        <a:rPr lang="zh-CN" sz="1400" b="1" kern="100" dirty="0">
                          <a:solidFill>
                            <a:srgbClr val="000000"/>
                          </a:solidFill>
                          <a:latin typeface="微软雅黑" pitchFamily="34" charset="-122"/>
                          <a:ea typeface="微软雅黑" pitchFamily="34" charset="-122"/>
                          <a:cs typeface="Times New Roman"/>
                        </a:rPr>
                        <a:t>实施校内职称及企业兼职教师职称评审</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1.</a:t>
                      </a:r>
                      <a:r>
                        <a:rPr lang="zh-CN" sz="1400" b="1" kern="0" dirty="0">
                          <a:solidFill>
                            <a:srgbClr val="000000"/>
                          </a:solidFill>
                          <a:latin typeface="微软雅黑" pitchFamily="34" charset="-122"/>
                          <a:ea typeface="微软雅黑" pitchFamily="34" charset="-122"/>
                          <a:cs typeface="Times New Roman"/>
                        </a:rPr>
                        <a:t>制订学校校内职称</a:t>
                      </a:r>
                      <a:r>
                        <a:rPr lang="zh-CN" sz="1400" b="1" kern="100" dirty="0">
                          <a:solidFill>
                            <a:srgbClr val="000000"/>
                          </a:solidFill>
                          <a:latin typeface="微软雅黑" pitchFamily="34" charset="-122"/>
                          <a:ea typeface="微软雅黑" pitchFamily="34" charset="-122"/>
                          <a:cs typeface="Times New Roman"/>
                        </a:rPr>
                        <a:t>及企业兼职教师职称</a:t>
                      </a:r>
                      <a:r>
                        <a:rPr lang="zh-CN" sz="1400" b="1" kern="0" dirty="0">
                          <a:solidFill>
                            <a:srgbClr val="000000"/>
                          </a:solidFill>
                          <a:latin typeface="微软雅黑" pitchFamily="34" charset="-122"/>
                          <a:ea typeface="微软雅黑" pitchFamily="34" charset="-122"/>
                          <a:cs typeface="Times New Roman"/>
                        </a:rPr>
                        <a:t>评审条例</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2016.1-2016.6</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制订条例。</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a:solidFill>
                            <a:srgbClr val="000000"/>
                          </a:solidFill>
                          <a:latin typeface="微软雅黑" pitchFamily="34" charset="-122"/>
                          <a:ea typeface="微软雅黑" pitchFamily="34" charset="-122"/>
                          <a:cs typeface="Times New Roman"/>
                        </a:rPr>
                        <a:t>人事处</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60797">
                <a:tc vMerge="1">
                  <a:txBody>
                    <a:bodyPr/>
                    <a:lstStyle/>
                    <a:p>
                      <a:endParaRPr lang="zh-CN"/>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2.</a:t>
                      </a:r>
                      <a:r>
                        <a:rPr lang="zh-CN" sz="1400" b="1" kern="0">
                          <a:solidFill>
                            <a:srgbClr val="000000"/>
                          </a:solidFill>
                          <a:latin typeface="微软雅黑" pitchFamily="34" charset="-122"/>
                          <a:ea typeface="微软雅黑" pitchFamily="34" charset="-122"/>
                          <a:cs typeface="Times New Roman"/>
                        </a:rPr>
                        <a:t>首次进行校内职称</a:t>
                      </a:r>
                      <a:r>
                        <a:rPr lang="zh-CN" sz="1400" b="1" kern="100">
                          <a:solidFill>
                            <a:srgbClr val="000000"/>
                          </a:solidFill>
                          <a:latin typeface="微软雅黑" pitchFamily="34" charset="-122"/>
                          <a:ea typeface="微软雅黑" pitchFamily="34" charset="-122"/>
                          <a:cs typeface="Times New Roman"/>
                        </a:rPr>
                        <a:t>及企业兼职教师职称</a:t>
                      </a:r>
                      <a:r>
                        <a:rPr lang="zh-CN" sz="1400" b="1" kern="0">
                          <a:solidFill>
                            <a:srgbClr val="000000"/>
                          </a:solidFill>
                          <a:latin typeface="微软雅黑" pitchFamily="34" charset="-122"/>
                          <a:ea typeface="微软雅黑" pitchFamily="34" charset="-122"/>
                          <a:cs typeface="Times New Roman"/>
                        </a:rPr>
                        <a:t>评审试点</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2016.1-2016.6</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a:solidFill>
                            <a:srgbClr val="000000"/>
                          </a:solidFill>
                          <a:latin typeface="微软雅黑" pitchFamily="34" charset="-122"/>
                          <a:ea typeface="微软雅黑" pitchFamily="34" charset="-122"/>
                          <a:cs typeface="Times New Roman"/>
                        </a:rPr>
                        <a:t>完成首次评审试点。</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人事处、各学院</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382388">
                <a:tc rowSpan="2">
                  <a:txBody>
                    <a:bodyPr/>
                    <a:lstStyle/>
                    <a:p>
                      <a:pPr algn="just">
                        <a:spcAft>
                          <a:spcPts val="0"/>
                        </a:spcAft>
                      </a:pPr>
                      <a:r>
                        <a:rPr lang="en-US" sz="1400" b="1" kern="100">
                          <a:solidFill>
                            <a:srgbClr val="000000"/>
                          </a:solidFill>
                          <a:latin typeface="微软雅黑" pitchFamily="34" charset="-122"/>
                          <a:ea typeface="微软雅黑" pitchFamily="34" charset="-122"/>
                          <a:cs typeface="Times New Roman"/>
                        </a:rPr>
                        <a:t>B-4 </a:t>
                      </a:r>
                      <a:r>
                        <a:rPr lang="zh-CN" sz="1400" b="1" kern="100">
                          <a:solidFill>
                            <a:srgbClr val="000000"/>
                          </a:solidFill>
                          <a:latin typeface="微软雅黑" pitchFamily="34" charset="-122"/>
                          <a:ea typeface="微软雅黑" pitchFamily="34" charset="-122"/>
                          <a:cs typeface="Times New Roman"/>
                        </a:rPr>
                        <a:t>开展教师综合评价</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1.</a:t>
                      </a:r>
                      <a:r>
                        <a:rPr lang="zh-CN" sz="1400" b="1" kern="0">
                          <a:solidFill>
                            <a:srgbClr val="000000"/>
                          </a:solidFill>
                          <a:latin typeface="微软雅黑" pitchFamily="34" charset="-122"/>
                          <a:ea typeface="微软雅黑" pitchFamily="34" charset="-122"/>
                          <a:cs typeface="Times New Roman"/>
                        </a:rPr>
                        <a:t>制订教师综合评价办法并开展试点</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2016.1-2016.12</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人事处协同各部门共同制订教师综合评价办法。</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在</a:t>
                      </a:r>
                      <a:r>
                        <a:rPr lang="en-US" sz="1400" b="1" kern="0" dirty="0">
                          <a:solidFill>
                            <a:srgbClr val="000000"/>
                          </a:solidFill>
                          <a:latin typeface="微软雅黑" pitchFamily="34" charset="-122"/>
                          <a:ea typeface="微软雅黑" pitchFamily="34" charset="-122"/>
                          <a:cs typeface="Times New Roman"/>
                        </a:rPr>
                        <a:t>2-3</a:t>
                      </a:r>
                      <a:r>
                        <a:rPr lang="zh-CN" sz="1400" b="1" kern="0" dirty="0">
                          <a:solidFill>
                            <a:srgbClr val="000000"/>
                          </a:solidFill>
                          <a:latin typeface="微软雅黑" pitchFamily="34" charset="-122"/>
                          <a:ea typeface="微软雅黑" pitchFamily="34" charset="-122"/>
                          <a:cs typeface="Times New Roman"/>
                        </a:rPr>
                        <a:t>个学院开展试点。</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spc="-100" baseline="0" dirty="0">
                          <a:solidFill>
                            <a:srgbClr val="000000"/>
                          </a:solidFill>
                          <a:latin typeface="微软雅黑" pitchFamily="34" charset="-122"/>
                          <a:ea typeface="微软雅黑" pitchFamily="34" charset="-122"/>
                          <a:cs typeface="Times New Roman"/>
                        </a:rPr>
                        <a:t>人事处、教务处、科研处、学生处、产学办、教发中心、相关学院</a:t>
                      </a:r>
                      <a:endParaRPr lang="zh-CN" sz="1400" b="1" kern="100" spc="-100" baseline="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921593">
                <a:tc vMerge="1">
                  <a:txBody>
                    <a:bodyPr/>
                    <a:lstStyle/>
                    <a:p>
                      <a:endParaRPr lang="zh-CN"/>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2.</a:t>
                      </a:r>
                      <a:r>
                        <a:rPr lang="zh-CN" sz="1400" b="1" kern="0">
                          <a:solidFill>
                            <a:srgbClr val="000000"/>
                          </a:solidFill>
                          <a:latin typeface="微软雅黑" pitchFamily="34" charset="-122"/>
                          <a:ea typeface="微软雅黑" pitchFamily="34" charset="-122"/>
                          <a:cs typeface="Times New Roman"/>
                        </a:rPr>
                        <a:t>教学绩优教师评选</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2016.1-2016.12</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en-US" sz="1400" b="1" kern="0" dirty="0">
                          <a:solidFill>
                            <a:srgbClr val="000000"/>
                          </a:solidFill>
                          <a:latin typeface="微软雅黑" pitchFamily="34" charset="-122"/>
                          <a:ea typeface="微软雅黑" pitchFamily="34" charset="-122"/>
                          <a:cs typeface="Times New Roman"/>
                        </a:rPr>
                        <a:t>3</a:t>
                      </a:r>
                      <a:r>
                        <a:rPr lang="zh-CN" sz="1400" b="1" kern="0" dirty="0">
                          <a:solidFill>
                            <a:srgbClr val="000000"/>
                          </a:solidFill>
                          <a:latin typeface="微软雅黑" pitchFamily="34" charset="-122"/>
                          <a:ea typeface="微软雅黑" pitchFamily="34" charset="-122"/>
                          <a:cs typeface="Times New Roman"/>
                        </a:rPr>
                        <a:t>月出台教学绩优教师评选与奖励制度。</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年底评选</a:t>
                      </a:r>
                      <a:r>
                        <a:rPr lang="en-US" sz="1400" b="1" kern="0" dirty="0">
                          <a:solidFill>
                            <a:srgbClr val="000000"/>
                          </a:solidFill>
                          <a:latin typeface="微软雅黑" pitchFamily="34" charset="-122"/>
                          <a:ea typeface="微软雅黑" pitchFamily="34" charset="-122"/>
                          <a:cs typeface="Times New Roman"/>
                        </a:rPr>
                        <a:t>2016</a:t>
                      </a:r>
                      <a:r>
                        <a:rPr lang="zh-CN" sz="1400" b="1" kern="0" dirty="0">
                          <a:solidFill>
                            <a:srgbClr val="000000"/>
                          </a:solidFill>
                          <a:latin typeface="微软雅黑" pitchFamily="34" charset="-122"/>
                          <a:ea typeface="微软雅黑" pitchFamily="34" charset="-122"/>
                          <a:cs typeface="Times New Roman"/>
                        </a:rPr>
                        <a:t>年度教学绩优教师。</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spc="-100" baseline="0" dirty="0">
                          <a:solidFill>
                            <a:srgbClr val="000000"/>
                          </a:solidFill>
                          <a:latin typeface="微软雅黑" pitchFamily="34" charset="-122"/>
                          <a:ea typeface="微软雅黑" pitchFamily="34" charset="-122"/>
                          <a:cs typeface="Times New Roman"/>
                        </a:rPr>
                        <a:t>教师教学发展中心、教务处、人事处、各学院</a:t>
                      </a:r>
                      <a:endParaRPr lang="zh-CN" sz="1400" b="1" kern="100" spc="-100" baseline="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5" name="TextBox 4"/>
          <p:cNvSpPr txBox="1"/>
          <p:nvPr/>
        </p:nvSpPr>
        <p:spPr>
          <a:xfrm>
            <a:off x="323528" y="339502"/>
            <a:ext cx="1107996" cy="461665"/>
          </a:xfrm>
          <a:prstGeom prst="rect">
            <a:avLst/>
          </a:prstGeom>
          <a:noFill/>
        </p:spPr>
        <p:txBody>
          <a:bodyPr wrap="none" rtlCol="0">
            <a:spAutoFit/>
          </a:bodyPr>
          <a:lstStyle/>
          <a:p>
            <a:r>
              <a:rPr lang="zh-CN" altLang="en-US" sz="2400" b="1" dirty="0">
                <a:solidFill>
                  <a:srgbClr val="000000"/>
                </a:solidFill>
                <a:latin typeface="微软雅黑" pitchFamily="34" charset="-122"/>
                <a:ea typeface="微软雅黑" pitchFamily="34" charset="-122"/>
              </a:rPr>
              <a:t>教师面</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ln>
        </p:spPr>
        <p:txBody>
          <a:bodyPr wrap="none" anchor="ctr"/>
          <a:lstStyle/>
          <a:p>
            <a:endParaRPr lang="zh-CN" altLang="en-US">
              <a:latin typeface="Calibri" pitchFamily="34" charset="0"/>
            </a:endParaRPr>
          </a:p>
        </p:txBody>
      </p:sp>
      <p:graphicFrame>
        <p:nvGraphicFramePr>
          <p:cNvPr id="4" name="表格 3"/>
          <p:cNvGraphicFramePr>
            <a:graphicFrameLocks noGrp="1"/>
          </p:cNvGraphicFramePr>
          <p:nvPr/>
        </p:nvGraphicFramePr>
        <p:xfrm>
          <a:off x="395536" y="987576"/>
          <a:ext cx="8352927" cy="3815765"/>
        </p:xfrm>
        <a:graphic>
          <a:graphicData uri="http://schemas.openxmlformats.org/drawingml/2006/table">
            <a:tbl>
              <a:tblPr/>
              <a:tblGrid>
                <a:gridCol w="1296144">
                  <a:extLst>
                    <a:ext uri="{9D8B030D-6E8A-4147-A177-3AD203B41FA5}">
                      <a16:colId xmlns="" xmlns:a16="http://schemas.microsoft.com/office/drawing/2014/main" val="20000"/>
                    </a:ext>
                  </a:extLst>
                </a:gridCol>
                <a:gridCol w="2304256">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2952328">
                  <a:extLst>
                    <a:ext uri="{9D8B030D-6E8A-4147-A177-3AD203B41FA5}">
                      <a16:colId xmlns="" xmlns:a16="http://schemas.microsoft.com/office/drawing/2014/main" val="20003"/>
                    </a:ext>
                  </a:extLst>
                </a:gridCol>
                <a:gridCol w="864095">
                  <a:extLst>
                    <a:ext uri="{9D8B030D-6E8A-4147-A177-3AD203B41FA5}">
                      <a16:colId xmlns="" xmlns:a16="http://schemas.microsoft.com/office/drawing/2014/main" val="20004"/>
                    </a:ext>
                  </a:extLst>
                </a:gridCol>
              </a:tblGrid>
              <a:tr h="432046">
                <a:tc>
                  <a:txBody>
                    <a:bodyPr/>
                    <a:lstStyle/>
                    <a:p>
                      <a:pPr algn="ctr">
                        <a:spcAft>
                          <a:spcPts val="0"/>
                        </a:spcAft>
                      </a:pPr>
                      <a:r>
                        <a:rPr lang="zh-CN" altLang="en-US" sz="1400" b="1" kern="100" dirty="0">
                          <a:solidFill>
                            <a:srgbClr val="000000"/>
                          </a:solidFill>
                          <a:latin typeface="微软雅黑" pitchFamily="34" charset="-122"/>
                          <a:ea typeface="微软雅黑" pitchFamily="34" charset="-122"/>
                          <a:cs typeface="Times New Roman"/>
                        </a:rPr>
                        <a:t>分项计划名称</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smtClean="0">
                          <a:solidFill>
                            <a:srgbClr val="000000"/>
                          </a:solidFill>
                          <a:latin typeface="微软雅黑" pitchFamily="34" charset="-122"/>
                          <a:ea typeface="微软雅黑" pitchFamily="34" charset="-122"/>
                          <a:cs typeface="Times New Roman"/>
                        </a:rPr>
                        <a:t>具体项目</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a:solidFill>
                            <a:srgbClr val="000000"/>
                          </a:solidFill>
                          <a:latin typeface="微软雅黑" pitchFamily="34" charset="-122"/>
                          <a:ea typeface="微软雅黑" pitchFamily="34" charset="-122"/>
                          <a:cs typeface="Times New Roman"/>
                        </a:rPr>
                        <a:t>实施时间</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spcAft>
                          <a:spcPts val="0"/>
                        </a:spcAft>
                        <a:buFont typeface="Wingdings"/>
                        <a:buNone/>
                      </a:pPr>
                      <a:r>
                        <a:rPr lang="zh-CN" altLang="en-US" sz="1400" b="1" kern="100" dirty="0">
                          <a:solidFill>
                            <a:srgbClr val="000000"/>
                          </a:solidFill>
                          <a:latin typeface="微软雅黑" pitchFamily="34" charset="-122"/>
                          <a:ea typeface="微软雅黑" pitchFamily="34" charset="-122"/>
                          <a:cs typeface="Times New Roman"/>
                        </a:rPr>
                        <a:t>绩效目标</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a:solidFill>
                            <a:srgbClr val="000000"/>
                          </a:solidFill>
                          <a:latin typeface="微软雅黑" pitchFamily="34" charset="-122"/>
                          <a:ea typeface="微软雅黑" pitchFamily="34" charset="-122"/>
                          <a:cs typeface="Times New Roman"/>
                        </a:rPr>
                        <a:t>责任部门</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93359">
                <a:tc rowSpan="4">
                  <a:txBody>
                    <a:bodyPr/>
                    <a:lstStyle/>
                    <a:p>
                      <a:pPr algn="just">
                        <a:spcAft>
                          <a:spcPts val="0"/>
                        </a:spcAft>
                      </a:pPr>
                      <a:r>
                        <a:rPr lang="en-US" sz="1400" b="1" kern="100" dirty="0">
                          <a:solidFill>
                            <a:srgbClr val="000000"/>
                          </a:solidFill>
                          <a:latin typeface="微软雅黑" pitchFamily="34" charset="-122"/>
                          <a:ea typeface="微软雅黑" pitchFamily="34" charset="-122"/>
                          <a:cs typeface="Times New Roman"/>
                        </a:rPr>
                        <a:t>B-5</a:t>
                      </a:r>
                      <a:r>
                        <a:rPr lang="zh-CN" sz="1400" b="1" kern="100" dirty="0">
                          <a:solidFill>
                            <a:srgbClr val="000000"/>
                          </a:solidFill>
                          <a:latin typeface="微软雅黑" pitchFamily="34" charset="-122"/>
                          <a:ea typeface="微软雅黑" pitchFamily="34" charset="-122"/>
                          <a:cs typeface="Times New Roman"/>
                        </a:rPr>
                        <a:t>分配制度改革</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1.</a:t>
                      </a:r>
                      <a:r>
                        <a:rPr lang="zh-CN" sz="1400" b="1" kern="0" dirty="0">
                          <a:solidFill>
                            <a:srgbClr val="000000"/>
                          </a:solidFill>
                          <a:latin typeface="微软雅黑" pitchFamily="34" charset="-122"/>
                          <a:ea typeface="微软雅黑" pitchFamily="34" charset="-122"/>
                          <a:cs typeface="Times New Roman"/>
                        </a:rPr>
                        <a:t>以问题为导向，广泛收集工资收入工作中不适应学校新发展的问题和可能出现的问题</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2016.1-2016.4 </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多渠道收集问题。</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a:solidFill>
                            <a:srgbClr val="000000"/>
                          </a:solidFill>
                          <a:latin typeface="微软雅黑" pitchFamily="34" charset="-122"/>
                          <a:ea typeface="微软雅黑" pitchFamily="34" charset="-122"/>
                          <a:cs typeface="Times New Roman"/>
                        </a:rPr>
                        <a:t>人事处</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96679">
                <a:tc vMerge="1">
                  <a:txBody>
                    <a:bodyPr/>
                    <a:lstStyle/>
                    <a:p>
                      <a:endParaRPr lang="zh-CN"/>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2</a:t>
                      </a:r>
                      <a:r>
                        <a:rPr lang="zh-CN" sz="1400" b="1" kern="0">
                          <a:solidFill>
                            <a:srgbClr val="000000"/>
                          </a:solidFill>
                          <a:latin typeface="微软雅黑" pitchFamily="34" charset="-122"/>
                          <a:ea typeface="微软雅黑" pitchFamily="34" charset="-122"/>
                          <a:cs typeface="Times New Roman"/>
                        </a:rPr>
                        <a:t>．需求问题的瓶颈与突破口</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2016.4-2016.6 </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学习、研讨、征求意见。</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a:solidFill>
                            <a:srgbClr val="000000"/>
                          </a:solidFill>
                          <a:latin typeface="微软雅黑" pitchFamily="34" charset="-122"/>
                          <a:ea typeface="微软雅黑" pitchFamily="34" charset="-122"/>
                          <a:cs typeface="Times New Roman"/>
                        </a:rPr>
                        <a:t>人事处</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95019">
                <a:tc vMerge="1">
                  <a:txBody>
                    <a:bodyPr/>
                    <a:lstStyle/>
                    <a:p>
                      <a:endParaRPr lang="zh-CN"/>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3</a:t>
                      </a:r>
                      <a:r>
                        <a:rPr lang="zh-CN" sz="1400" b="1" kern="0">
                          <a:solidFill>
                            <a:srgbClr val="000000"/>
                          </a:solidFill>
                          <a:latin typeface="微软雅黑" pitchFamily="34" charset="-122"/>
                          <a:ea typeface="微软雅黑" pitchFamily="34" charset="-122"/>
                          <a:cs typeface="Times New Roman"/>
                        </a:rPr>
                        <a:t>．提出教职工工资收入新系统方案</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2016.6-2016.7</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“任务”、“评价考核”、“薪酬”一体，人员分类别、分层次。</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人事处、教务处、科研处、产学办</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95019">
                <a:tc vMerge="1">
                  <a:txBody>
                    <a:bodyPr/>
                    <a:lstStyle/>
                    <a:p>
                      <a:endParaRPr lang="zh-CN"/>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4</a:t>
                      </a:r>
                      <a:r>
                        <a:rPr lang="zh-CN" sz="1400" b="1" kern="0">
                          <a:solidFill>
                            <a:srgbClr val="000000"/>
                          </a:solidFill>
                          <a:latin typeface="微软雅黑" pitchFamily="34" charset="-122"/>
                          <a:ea typeface="微软雅黑" pitchFamily="34" charset="-122"/>
                          <a:cs typeface="Times New Roman"/>
                        </a:rPr>
                        <a:t>、逐步解决存在与发展中的问题</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2016.7-2016.12</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二级分配问题、不同劳动关系人员问题、低收入人群问题、效益评价挂钩问题、系主任待遇问题等</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人事处</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98340">
                <a:tc rowSpan="2">
                  <a:txBody>
                    <a:bodyPr/>
                    <a:lstStyle/>
                    <a:p>
                      <a:pPr algn="just">
                        <a:spcAft>
                          <a:spcPts val="0"/>
                        </a:spcAft>
                      </a:pPr>
                      <a:r>
                        <a:rPr lang="en-US" sz="1400" b="1" kern="100">
                          <a:solidFill>
                            <a:srgbClr val="000000"/>
                          </a:solidFill>
                          <a:latin typeface="微软雅黑" pitchFamily="34" charset="-122"/>
                          <a:ea typeface="微软雅黑" pitchFamily="34" charset="-122"/>
                          <a:cs typeface="Times New Roman"/>
                        </a:rPr>
                        <a:t>B-6</a:t>
                      </a:r>
                      <a:r>
                        <a:rPr lang="zh-CN" sz="1400" b="1" kern="100">
                          <a:solidFill>
                            <a:srgbClr val="000000"/>
                          </a:solidFill>
                          <a:latin typeface="微软雅黑" pitchFamily="34" charset="-122"/>
                          <a:ea typeface="微软雅黑" pitchFamily="34" charset="-122"/>
                          <a:cs typeface="Times New Roman"/>
                        </a:rPr>
                        <a:t>系主任队伍建设</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1.</a:t>
                      </a:r>
                      <a:r>
                        <a:rPr lang="zh-CN" sz="1400" b="1" kern="0">
                          <a:solidFill>
                            <a:srgbClr val="000000"/>
                          </a:solidFill>
                          <a:latin typeface="微软雅黑" pitchFamily="34" charset="-122"/>
                          <a:ea typeface="微软雅黑" pitchFamily="34" charset="-122"/>
                          <a:cs typeface="Times New Roman"/>
                        </a:rPr>
                        <a:t>制订系主任职责权利</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b="1" kern="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明确系主任责权利</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人事处</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96679">
                <a:tc vMerge="1">
                  <a:txBody>
                    <a:bodyPr/>
                    <a:lstStyle/>
                    <a:p>
                      <a:endParaRPr lang="zh-CN"/>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2.</a:t>
                      </a:r>
                      <a:r>
                        <a:rPr lang="zh-CN" sz="1400" b="1" kern="0">
                          <a:solidFill>
                            <a:srgbClr val="000000"/>
                          </a:solidFill>
                          <a:latin typeface="微软雅黑" pitchFamily="34" charset="-122"/>
                          <a:ea typeface="微软雅黑" pitchFamily="34" charset="-122"/>
                          <a:cs typeface="Times New Roman"/>
                        </a:rPr>
                        <a:t>开展系主任培训</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b="1" kern="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提高系主任工作能力</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教发中心</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5" name="TextBox 4"/>
          <p:cNvSpPr txBox="1"/>
          <p:nvPr/>
        </p:nvSpPr>
        <p:spPr>
          <a:xfrm>
            <a:off x="323528" y="339502"/>
            <a:ext cx="1107996" cy="461665"/>
          </a:xfrm>
          <a:prstGeom prst="rect">
            <a:avLst/>
          </a:prstGeom>
          <a:noFill/>
        </p:spPr>
        <p:txBody>
          <a:bodyPr wrap="none" rtlCol="0">
            <a:spAutoFit/>
          </a:bodyPr>
          <a:lstStyle/>
          <a:p>
            <a:r>
              <a:rPr lang="zh-CN" altLang="en-US" sz="2400" b="1" dirty="0">
                <a:solidFill>
                  <a:srgbClr val="000000"/>
                </a:solidFill>
                <a:latin typeface="微软雅黑" pitchFamily="34" charset="-122"/>
                <a:ea typeface="微软雅黑" pitchFamily="34" charset="-122"/>
              </a:rPr>
              <a:t>教师面</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ln>
        </p:spPr>
        <p:txBody>
          <a:bodyPr wrap="none" anchor="ctr"/>
          <a:lstStyle/>
          <a:p>
            <a:endParaRPr lang="zh-CN" altLang="en-US">
              <a:latin typeface="Calibri" pitchFamily="34" charset="0"/>
            </a:endParaRPr>
          </a:p>
        </p:txBody>
      </p:sp>
      <p:graphicFrame>
        <p:nvGraphicFramePr>
          <p:cNvPr id="4" name="表格 3"/>
          <p:cNvGraphicFramePr>
            <a:graphicFrameLocks noGrp="1"/>
          </p:cNvGraphicFramePr>
          <p:nvPr/>
        </p:nvGraphicFramePr>
        <p:xfrm>
          <a:off x="539552" y="1203598"/>
          <a:ext cx="7992887" cy="3384375"/>
        </p:xfrm>
        <a:graphic>
          <a:graphicData uri="http://schemas.openxmlformats.org/drawingml/2006/table">
            <a:tbl>
              <a:tblPr/>
              <a:tblGrid>
                <a:gridCol w="1509067">
                  <a:extLst>
                    <a:ext uri="{9D8B030D-6E8A-4147-A177-3AD203B41FA5}">
                      <a16:colId xmlns="" xmlns:a16="http://schemas.microsoft.com/office/drawing/2014/main" val="20000"/>
                    </a:ext>
                  </a:extLst>
                </a:gridCol>
                <a:gridCol w="1509067">
                  <a:extLst>
                    <a:ext uri="{9D8B030D-6E8A-4147-A177-3AD203B41FA5}">
                      <a16:colId xmlns="" xmlns:a16="http://schemas.microsoft.com/office/drawing/2014/main" val="20001"/>
                    </a:ext>
                  </a:extLst>
                </a:gridCol>
                <a:gridCol w="1158330">
                  <a:extLst>
                    <a:ext uri="{9D8B030D-6E8A-4147-A177-3AD203B41FA5}">
                      <a16:colId xmlns="" xmlns:a16="http://schemas.microsoft.com/office/drawing/2014/main" val="20002"/>
                    </a:ext>
                  </a:extLst>
                </a:gridCol>
                <a:gridCol w="2880320">
                  <a:extLst>
                    <a:ext uri="{9D8B030D-6E8A-4147-A177-3AD203B41FA5}">
                      <a16:colId xmlns="" xmlns:a16="http://schemas.microsoft.com/office/drawing/2014/main" val="20003"/>
                    </a:ext>
                  </a:extLst>
                </a:gridCol>
                <a:gridCol w="936103">
                  <a:extLst>
                    <a:ext uri="{9D8B030D-6E8A-4147-A177-3AD203B41FA5}">
                      <a16:colId xmlns="" xmlns:a16="http://schemas.microsoft.com/office/drawing/2014/main" val="20004"/>
                    </a:ext>
                  </a:extLst>
                </a:gridCol>
              </a:tblGrid>
              <a:tr h="762676">
                <a:tc>
                  <a:txBody>
                    <a:bodyPr/>
                    <a:lstStyle/>
                    <a:p>
                      <a:pPr algn="ctr">
                        <a:spcAft>
                          <a:spcPts val="0"/>
                        </a:spcAft>
                      </a:pPr>
                      <a:r>
                        <a:rPr lang="zh-CN" altLang="en-US" sz="1400" b="1" kern="100" dirty="0">
                          <a:solidFill>
                            <a:srgbClr val="000000"/>
                          </a:solidFill>
                          <a:latin typeface="微软雅黑" pitchFamily="34" charset="-122"/>
                          <a:ea typeface="微软雅黑" pitchFamily="34" charset="-122"/>
                          <a:cs typeface="Times New Roman"/>
                        </a:rPr>
                        <a:t>分项计划名称</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smtClean="0">
                          <a:solidFill>
                            <a:srgbClr val="000000"/>
                          </a:solidFill>
                          <a:latin typeface="微软雅黑" pitchFamily="34" charset="-122"/>
                          <a:ea typeface="微软雅黑" pitchFamily="34" charset="-122"/>
                          <a:cs typeface="Times New Roman"/>
                        </a:rPr>
                        <a:t>具体项目</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a:solidFill>
                            <a:srgbClr val="000000"/>
                          </a:solidFill>
                          <a:latin typeface="微软雅黑" pitchFamily="34" charset="-122"/>
                          <a:ea typeface="微软雅黑" pitchFamily="34" charset="-122"/>
                          <a:cs typeface="Times New Roman"/>
                        </a:rPr>
                        <a:t>实施时间</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spcAft>
                          <a:spcPts val="0"/>
                        </a:spcAft>
                        <a:buFont typeface="Wingdings"/>
                        <a:buNone/>
                      </a:pPr>
                      <a:r>
                        <a:rPr lang="zh-CN" altLang="en-US" sz="1400" b="1" kern="100" dirty="0">
                          <a:solidFill>
                            <a:srgbClr val="000000"/>
                          </a:solidFill>
                          <a:latin typeface="微软雅黑" pitchFamily="34" charset="-122"/>
                          <a:ea typeface="微软雅黑" pitchFamily="34" charset="-122"/>
                          <a:cs typeface="Times New Roman"/>
                        </a:rPr>
                        <a:t>绩效目标</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a:solidFill>
                            <a:srgbClr val="000000"/>
                          </a:solidFill>
                          <a:latin typeface="微软雅黑" pitchFamily="34" charset="-122"/>
                          <a:ea typeface="微软雅黑" pitchFamily="34" charset="-122"/>
                          <a:cs typeface="Times New Roman"/>
                        </a:rPr>
                        <a:t>责任部门</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86510">
                <a:tc rowSpan="2">
                  <a:txBody>
                    <a:bodyPr/>
                    <a:lstStyle/>
                    <a:p>
                      <a:pPr algn="just">
                        <a:spcAft>
                          <a:spcPts val="0"/>
                        </a:spcAft>
                      </a:pPr>
                      <a:r>
                        <a:rPr lang="en-US" sz="1400" b="1" kern="100">
                          <a:solidFill>
                            <a:srgbClr val="000000"/>
                          </a:solidFill>
                          <a:latin typeface="微软雅黑" pitchFamily="34" charset="-122"/>
                          <a:ea typeface="微软雅黑" pitchFamily="34" charset="-122"/>
                          <a:cs typeface="Times New Roman"/>
                        </a:rPr>
                        <a:t>B-7</a:t>
                      </a:r>
                      <a:r>
                        <a:rPr lang="zh-CN" sz="1400" b="1" kern="100">
                          <a:solidFill>
                            <a:srgbClr val="000000"/>
                          </a:solidFill>
                          <a:latin typeface="微软雅黑" pitchFamily="34" charset="-122"/>
                          <a:ea typeface="微软雅黑" pitchFamily="34" charset="-122"/>
                          <a:cs typeface="Times New Roman"/>
                        </a:rPr>
                        <a:t>提升教师教学技能</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1.</a:t>
                      </a:r>
                      <a:r>
                        <a:rPr lang="zh-CN" sz="1400" b="1" kern="0" dirty="0">
                          <a:solidFill>
                            <a:srgbClr val="000000"/>
                          </a:solidFill>
                          <a:latin typeface="微软雅黑" pitchFamily="34" charset="-122"/>
                          <a:ea typeface="微软雅黑" pitchFamily="34" charset="-122"/>
                          <a:cs typeface="Times New Roman"/>
                        </a:rPr>
                        <a:t>开展教学技能竞赛</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smtClean="0">
                          <a:solidFill>
                            <a:srgbClr val="000000"/>
                          </a:solidFill>
                          <a:latin typeface="微软雅黑" pitchFamily="34" charset="-122"/>
                          <a:ea typeface="微软雅黑" pitchFamily="34" charset="-122"/>
                          <a:cs typeface="Times New Roman"/>
                        </a:rPr>
                        <a:t>2016.1-2016.12</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en-US" sz="1400" b="1" kern="0" dirty="0">
                          <a:solidFill>
                            <a:srgbClr val="000000"/>
                          </a:solidFill>
                          <a:latin typeface="微软雅黑" pitchFamily="34" charset="-122"/>
                          <a:ea typeface="微软雅黑" pitchFamily="34" charset="-122"/>
                          <a:cs typeface="Times New Roman"/>
                        </a:rPr>
                        <a:t>4</a:t>
                      </a:r>
                      <a:r>
                        <a:rPr lang="zh-CN" sz="1400" b="1" kern="0" dirty="0">
                          <a:solidFill>
                            <a:srgbClr val="000000"/>
                          </a:solidFill>
                          <a:latin typeface="微软雅黑" pitchFamily="34" charset="-122"/>
                          <a:ea typeface="微软雅黑" pitchFamily="34" charset="-122"/>
                          <a:cs typeface="Times New Roman"/>
                        </a:rPr>
                        <a:t>月完成微格演练相关</a:t>
                      </a:r>
                      <a:r>
                        <a:rPr lang="en-US" sz="1400" b="1" kern="0" dirty="0">
                          <a:solidFill>
                            <a:srgbClr val="000000"/>
                          </a:solidFill>
                          <a:latin typeface="微软雅黑" pitchFamily="34" charset="-122"/>
                          <a:ea typeface="微软雅黑" pitchFamily="34" charset="-122"/>
                          <a:cs typeface="Times New Roman"/>
                        </a:rPr>
                        <a:t>SOP</a:t>
                      </a:r>
                      <a:r>
                        <a:rPr lang="zh-CN" sz="1400" b="1" kern="0" dirty="0">
                          <a:solidFill>
                            <a:srgbClr val="000000"/>
                          </a:solidFill>
                          <a:latin typeface="微软雅黑" pitchFamily="34" charset="-122"/>
                          <a:ea typeface="微软雅黑" pitchFamily="34" charset="-122"/>
                          <a:cs typeface="Times New Roman"/>
                        </a:rPr>
                        <a:t>撰写</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为新入职教师提供微格演练</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组织青年教师教学大赛</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a:solidFill>
                            <a:srgbClr val="000000"/>
                          </a:solidFill>
                          <a:latin typeface="微软雅黑" pitchFamily="34" charset="-122"/>
                          <a:ea typeface="微软雅黑" pitchFamily="34" charset="-122"/>
                          <a:cs typeface="Times New Roman"/>
                        </a:rPr>
                        <a:t>教师教学发展中心</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835189">
                <a:tc vMerge="1">
                  <a:txBody>
                    <a:bodyPr/>
                    <a:lstStyle/>
                    <a:p>
                      <a:endParaRPr lang="zh-CN"/>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2.</a:t>
                      </a:r>
                      <a:r>
                        <a:rPr lang="zh-CN" sz="1400" b="1" kern="0">
                          <a:solidFill>
                            <a:srgbClr val="000000"/>
                          </a:solidFill>
                          <a:latin typeface="微软雅黑" pitchFamily="34" charset="-122"/>
                          <a:ea typeface="微软雅黑" pitchFamily="34" charset="-122"/>
                          <a:cs typeface="Times New Roman"/>
                        </a:rPr>
                        <a:t>能力本位课程改革配套培训</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2016.1-2016.12</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开展系主任系列培训活动，提高系主任业务水平</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开展项目制课程系列培训</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开展翻转课堂混合课堂系列培训（含</a:t>
                      </a:r>
                      <a:r>
                        <a:rPr lang="en-US" sz="1400" b="1" kern="0" dirty="0">
                          <a:solidFill>
                            <a:srgbClr val="000000"/>
                          </a:solidFill>
                          <a:latin typeface="微软雅黑" pitchFamily="34" charset="-122"/>
                          <a:ea typeface="微软雅黑" pitchFamily="34" charset="-122"/>
                          <a:cs typeface="Times New Roman"/>
                        </a:rPr>
                        <a:t>BB</a:t>
                      </a:r>
                      <a:r>
                        <a:rPr lang="zh-CN" sz="1400" b="1" kern="0" dirty="0">
                          <a:solidFill>
                            <a:srgbClr val="000000"/>
                          </a:solidFill>
                          <a:latin typeface="微软雅黑" pitchFamily="34" charset="-122"/>
                          <a:ea typeface="微软雅黑" pitchFamily="34" charset="-122"/>
                          <a:cs typeface="Times New Roman"/>
                        </a:rPr>
                        <a:t>使用培训）</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开展同伴教学系列培训</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开展能力本位教学的系列培训</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教师教学发展中心</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5" name="TextBox 4"/>
          <p:cNvSpPr txBox="1"/>
          <p:nvPr/>
        </p:nvSpPr>
        <p:spPr>
          <a:xfrm>
            <a:off x="323528" y="339502"/>
            <a:ext cx="1107996" cy="461665"/>
          </a:xfrm>
          <a:prstGeom prst="rect">
            <a:avLst/>
          </a:prstGeom>
          <a:noFill/>
        </p:spPr>
        <p:txBody>
          <a:bodyPr wrap="none" rtlCol="0">
            <a:spAutoFit/>
          </a:bodyPr>
          <a:lstStyle/>
          <a:p>
            <a:r>
              <a:rPr lang="zh-CN" altLang="en-US" sz="2400" b="1" dirty="0">
                <a:solidFill>
                  <a:srgbClr val="000000"/>
                </a:solidFill>
                <a:latin typeface="微软雅黑" pitchFamily="34" charset="-122"/>
                <a:ea typeface="微软雅黑" pitchFamily="34" charset="-122"/>
              </a:rPr>
              <a:t>教师面</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267494"/>
            <a:ext cx="5724644" cy="812530"/>
          </a:xfrm>
          <a:prstGeom prst="rect">
            <a:avLst/>
          </a:prstGeom>
          <a:noFill/>
        </p:spPr>
        <p:txBody>
          <a:bodyPr wrap="none" rtlCol="0">
            <a:spAutoFit/>
          </a:bodyPr>
          <a:lstStyle/>
          <a:p>
            <a:pPr>
              <a:lnSpc>
                <a:spcPct val="130000"/>
              </a:lnSpc>
            </a:pPr>
            <a:r>
              <a:rPr lang="zh-CN" altLang="en-US" sz="3600" b="1" dirty="0" smtClean="0">
                <a:solidFill>
                  <a:schemeClr val="accent6"/>
                </a:solidFill>
                <a:latin typeface="+mj-ea"/>
                <a:ea typeface="+mj-ea"/>
              </a:rPr>
              <a:t>卓越建桥计划的内容聚焦于</a:t>
            </a:r>
            <a:endParaRPr lang="en-US" altLang="zh-CN" sz="3600" b="1" dirty="0" smtClean="0">
              <a:solidFill>
                <a:schemeClr val="accent6"/>
              </a:solidFill>
              <a:latin typeface="+mj-ea"/>
              <a:ea typeface="+mj-ea"/>
            </a:endParaRPr>
          </a:p>
        </p:txBody>
      </p:sp>
      <p:sp>
        <p:nvSpPr>
          <p:cNvPr id="3" name="TextBox 2"/>
          <p:cNvSpPr txBox="1"/>
          <p:nvPr/>
        </p:nvSpPr>
        <p:spPr>
          <a:xfrm>
            <a:off x="3059832" y="1203598"/>
            <a:ext cx="1826141" cy="3011274"/>
          </a:xfrm>
          <a:prstGeom prst="rect">
            <a:avLst/>
          </a:prstGeom>
          <a:noFill/>
        </p:spPr>
        <p:txBody>
          <a:bodyPr wrap="none" rtlCol="0">
            <a:spAutoFit/>
          </a:bodyPr>
          <a:lstStyle/>
          <a:p>
            <a:pPr>
              <a:lnSpc>
                <a:spcPts val="8000"/>
              </a:lnSpc>
            </a:pPr>
            <a:r>
              <a:rPr lang="zh-CN" altLang="en-US" sz="3200" b="1" dirty="0" smtClean="0">
                <a:solidFill>
                  <a:srgbClr val="000000"/>
                </a:solidFill>
                <a:effectLst>
                  <a:outerShdw blurRad="38100" dist="38100" dir="2700000" algn="tl">
                    <a:srgbClr val="000000">
                      <a:alpha val="43137"/>
                    </a:srgbClr>
                  </a:outerShdw>
                </a:effectLst>
                <a:latin typeface="+mj-ea"/>
                <a:ea typeface="+mj-ea"/>
              </a:rPr>
              <a:t>制度创新</a:t>
            </a:r>
            <a:endParaRPr lang="en-US" altLang="zh-CN" sz="3200" b="1" dirty="0" smtClean="0">
              <a:solidFill>
                <a:srgbClr val="000000"/>
              </a:solidFill>
              <a:effectLst>
                <a:outerShdw blurRad="38100" dist="38100" dir="2700000" algn="tl">
                  <a:srgbClr val="000000">
                    <a:alpha val="43137"/>
                  </a:srgbClr>
                </a:outerShdw>
              </a:effectLst>
              <a:latin typeface="+mj-ea"/>
              <a:ea typeface="+mj-ea"/>
            </a:endParaRPr>
          </a:p>
          <a:p>
            <a:pPr>
              <a:lnSpc>
                <a:spcPts val="8000"/>
              </a:lnSpc>
            </a:pPr>
            <a:r>
              <a:rPr lang="zh-CN" altLang="en-US" sz="3200" b="1" dirty="0" smtClean="0">
                <a:solidFill>
                  <a:srgbClr val="000000"/>
                </a:solidFill>
                <a:effectLst>
                  <a:outerShdw blurRad="38100" dist="38100" dir="2700000" algn="tl">
                    <a:srgbClr val="000000">
                      <a:alpha val="43137"/>
                    </a:srgbClr>
                  </a:outerShdw>
                </a:effectLst>
                <a:latin typeface="+mj-ea"/>
                <a:ea typeface="+mj-ea"/>
              </a:rPr>
              <a:t>深化改革</a:t>
            </a:r>
            <a:endParaRPr lang="en-US" altLang="zh-CN" sz="3200" b="1" dirty="0" smtClean="0">
              <a:solidFill>
                <a:srgbClr val="000000"/>
              </a:solidFill>
              <a:effectLst>
                <a:outerShdw blurRad="38100" dist="38100" dir="2700000" algn="tl">
                  <a:srgbClr val="000000">
                    <a:alpha val="43137"/>
                  </a:srgbClr>
                </a:outerShdw>
              </a:effectLst>
              <a:latin typeface="+mj-ea"/>
              <a:ea typeface="+mj-ea"/>
            </a:endParaRPr>
          </a:p>
          <a:p>
            <a:pPr>
              <a:lnSpc>
                <a:spcPts val="8000"/>
              </a:lnSpc>
            </a:pPr>
            <a:r>
              <a:rPr lang="zh-CN" altLang="en-US" sz="3200" b="1" dirty="0" smtClean="0">
                <a:solidFill>
                  <a:srgbClr val="000000"/>
                </a:solidFill>
                <a:effectLst>
                  <a:outerShdw blurRad="38100" dist="38100" dir="2700000" algn="tl">
                    <a:srgbClr val="000000">
                      <a:alpha val="43137"/>
                    </a:srgbClr>
                  </a:outerShdw>
                </a:effectLst>
                <a:latin typeface="+mj-ea"/>
                <a:ea typeface="+mj-ea"/>
              </a:rPr>
              <a:t>重在建设</a:t>
            </a:r>
          </a:p>
        </p:txBody>
      </p:sp>
      <p:grpSp>
        <p:nvGrpSpPr>
          <p:cNvPr id="4" name="组合 3"/>
          <p:cNvGrpSpPr/>
          <p:nvPr/>
        </p:nvGrpSpPr>
        <p:grpSpPr>
          <a:xfrm>
            <a:off x="2411760" y="1635646"/>
            <a:ext cx="286468" cy="2430869"/>
            <a:chOff x="654439" y="1483900"/>
            <a:chExt cx="289752" cy="2501588"/>
          </a:xfrm>
        </p:grpSpPr>
        <p:sp>
          <p:nvSpPr>
            <p:cNvPr id="8" name="KSO_Shape"/>
            <p:cNvSpPr/>
            <p:nvPr/>
          </p:nvSpPr>
          <p:spPr>
            <a:xfrm>
              <a:off x="656159" y="1483900"/>
              <a:ext cx="288032" cy="477634"/>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9" name="KSO_Shape"/>
            <p:cNvSpPr/>
            <p:nvPr/>
          </p:nvSpPr>
          <p:spPr>
            <a:xfrm>
              <a:off x="654439" y="2480830"/>
              <a:ext cx="288032" cy="432048"/>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0" name="KSO_Shape"/>
            <p:cNvSpPr/>
            <p:nvPr/>
          </p:nvSpPr>
          <p:spPr>
            <a:xfrm>
              <a:off x="654439" y="3553440"/>
              <a:ext cx="288032" cy="432048"/>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7584" y="1131590"/>
            <a:ext cx="7571965" cy="2304256"/>
          </a:xfrm>
        </p:spPr>
        <p:txBody>
          <a:bodyPr>
            <a:normAutofit lnSpcReduction="10000"/>
          </a:bodyPr>
          <a:lstStyle/>
          <a:p>
            <a:pPr>
              <a:buNone/>
            </a:pPr>
            <a:r>
              <a:rPr lang="en-US" altLang="zh-CN" sz="2400" b="1" dirty="0" smtClean="0">
                <a:solidFill>
                  <a:srgbClr val="000000"/>
                </a:solidFill>
                <a:effectLst>
                  <a:outerShdw blurRad="38100" dist="38100" dir="2700000" algn="tl">
                    <a:srgbClr val="000000">
                      <a:alpha val="43137"/>
                    </a:srgbClr>
                  </a:outerShdw>
                </a:effectLst>
              </a:rPr>
              <a:t>        </a:t>
            </a:r>
            <a:r>
              <a:rPr lang="zh-CN" altLang="zh-CN" sz="2400" b="1" dirty="0" smtClean="0">
                <a:solidFill>
                  <a:srgbClr val="000000"/>
                </a:solidFill>
              </a:rPr>
              <a:t>“学生面”主要围绕第二课堂质量、学生学习支持中心、学生全程关怀三方面展开。“第二课堂提升学生素质与能力“、”完善学生学习支持中心工作“、”建立学生学习生活的全程关怀制度“三个分项计划延续</a:t>
            </a:r>
            <a:r>
              <a:rPr lang="en-US" altLang="zh-CN" sz="2400" b="1" dirty="0" smtClean="0">
                <a:solidFill>
                  <a:srgbClr val="000000"/>
                </a:solidFill>
              </a:rPr>
              <a:t>2015</a:t>
            </a:r>
            <a:r>
              <a:rPr lang="zh-CN" altLang="zh-CN" sz="2400" b="1" dirty="0" smtClean="0">
                <a:solidFill>
                  <a:srgbClr val="000000"/>
                </a:solidFill>
              </a:rPr>
              <a:t>年实施的内容，重在深化改革，创新内容，固化成果。</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ln>
        </p:spPr>
        <p:txBody>
          <a:bodyPr wrap="none" anchor="ctr"/>
          <a:lstStyle/>
          <a:p>
            <a:endParaRPr lang="zh-CN" altLang="en-US">
              <a:latin typeface="Calibri" pitchFamily="34" charset="0"/>
            </a:endParaRPr>
          </a:p>
        </p:txBody>
      </p:sp>
      <p:graphicFrame>
        <p:nvGraphicFramePr>
          <p:cNvPr id="4" name="表格 3"/>
          <p:cNvGraphicFramePr>
            <a:graphicFrameLocks noGrp="1"/>
          </p:cNvGraphicFramePr>
          <p:nvPr/>
        </p:nvGraphicFramePr>
        <p:xfrm>
          <a:off x="467544" y="1059582"/>
          <a:ext cx="8280920" cy="3770533"/>
        </p:xfrm>
        <a:graphic>
          <a:graphicData uri="http://schemas.openxmlformats.org/drawingml/2006/table">
            <a:tbl>
              <a:tblPr/>
              <a:tblGrid>
                <a:gridCol w="1368152">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3888432">
                  <a:extLst>
                    <a:ext uri="{9D8B030D-6E8A-4147-A177-3AD203B41FA5}">
                      <a16:colId xmlns="" xmlns:a16="http://schemas.microsoft.com/office/drawing/2014/main" val="20003"/>
                    </a:ext>
                  </a:extLst>
                </a:gridCol>
                <a:gridCol w="936104">
                  <a:extLst>
                    <a:ext uri="{9D8B030D-6E8A-4147-A177-3AD203B41FA5}">
                      <a16:colId xmlns="" xmlns:a16="http://schemas.microsoft.com/office/drawing/2014/main" val="20004"/>
                    </a:ext>
                  </a:extLst>
                </a:gridCol>
              </a:tblGrid>
              <a:tr h="288032">
                <a:tc>
                  <a:txBody>
                    <a:bodyPr/>
                    <a:lstStyle/>
                    <a:p>
                      <a:pPr algn="ctr">
                        <a:spcAft>
                          <a:spcPts val="0"/>
                        </a:spcAft>
                      </a:pPr>
                      <a:r>
                        <a:rPr lang="zh-CN" sz="1400" b="1" kern="0" dirty="0">
                          <a:solidFill>
                            <a:srgbClr val="000000"/>
                          </a:solidFill>
                          <a:latin typeface="微软雅黑" pitchFamily="34" charset="-122"/>
                          <a:ea typeface="微软雅黑" pitchFamily="34" charset="-122"/>
                          <a:cs typeface="Times New Roman"/>
                        </a:rPr>
                        <a:t>分项计划名称</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400" b="1" kern="0" dirty="0" smtClean="0">
                          <a:solidFill>
                            <a:srgbClr val="000000"/>
                          </a:solidFill>
                          <a:latin typeface="微软雅黑" pitchFamily="34" charset="-122"/>
                          <a:ea typeface="微软雅黑" pitchFamily="34" charset="-122"/>
                          <a:cs typeface="Times New Roman"/>
                        </a:rPr>
                        <a:t>具体</a:t>
                      </a:r>
                      <a:r>
                        <a:rPr lang="zh-CN" altLang="en-US" sz="1400" b="1" kern="0" dirty="0" smtClean="0">
                          <a:solidFill>
                            <a:srgbClr val="000000"/>
                          </a:solidFill>
                          <a:latin typeface="微软雅黑" pitchFamily="34" charset="-122"/>
                          <a:ea typeface="微软雅黑" pitchFamily="34" charset="-122"/>
                          <a:cs typeface="Times New Roman"/>
                        </a:rPr>
                        <a:t>项目</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400" b="1" kern="0">
                          <a:solidFill>
                            <a:srgbClr val="000000"/>
                          </a:solidFill>
                          <a:latin typeface="微软雅黑" pitchFamily="34" charset="-122"/>
                          <a:ea typeface="微软雅黑" pitchFamily="34" charset="-122"/>
                          <a:cs typeface="Times New Roman"/>
                        </a:rPr>
                        <a:t>实施时间</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400" b="1" kern="0">
                          <a:solidFill>
                            <a:srgbClr val="000000"/>
                          </a:solidFill>
                          <a:latin typeface="微软雅黑" pitchFamily="34" charset="-122"/>
                          <a:ea typeface="微软雅黑" pitchFamily="34" charset="-122"/>
                          <a:cs typeface="Times New Roman"/>
                        </a:rPr>
                        <a:t>绩效目标</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Times New Roman"/>
                        </a:rPr>
                        <a:t>责任部门</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0"/>
                  </a:ext>
                </a:extLst>
              </a:tr>
              <a:tr h="1326463">
                <a:tc rowSpan="3">
                  <a:txBody>
                    <a:bodyPr/>
                    <a:lstStyle/>
                    <a:p>
                      <a:pPr algn="just">
                        <a:spcAft>
                          <a:spcPts val="0"/>
                        </a:spcAft>
                      </a:pPr>
                      <a:r>
                        <a:rPr lang="en-US" sz="1400" b="1" kern="100" dirty="0">
                          <a:solidFill>
                            <a:srgbClr val="000000"/>
                          </a:solidFill>
                          <a:latin typeface="微软雅黑" pitchFamily="34" charset="-122"/>
                          <a:ea typeface="微软雅黑" pitchFamily="34" charset="-122"/>
                          <a:cs typeface="Times New Roman"/>
                        </a:rPr>
                        <a:t>C-1 </a:t>
                      </a:r>
                      <a:r>
                        <a:rPr lang="zh-CN" sz="1400" b="1" kern="100" dirty="0">
                          <a:solidFill>
                            <a:srgbClr val="000000"/>
                          </a:solidFill>
                          <a:latin typeface="微软雅黑" pitchFamily="34" charset="-122"/>
                          <a:ea typeface="微软雅黑" pitchFamily="34" charset="-122"/>
                          <a:cs typeface="Times New Roman"/>
                        </a:rPr>
                        <a:t>第二课堂提升学生素质与能力</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solidFill>
                            <a:srgbClr val="000000"/>
                          </a:solidFill>
                          <a:latin typeface="微软雅黑" pitchFamily="34" charset="-122"/>
                          <a:ea typeface="微软雅黑" pitchFamily="34" charset="-122"/>
                          <a:cs typeface="Times New Roman"/>
                        </a:rPr>
                        <a:t>1.</a:t>
                      </a:r>
                      <a:r>
                        <a:rPr lang="zh-CN" sz="1400" b="1" kern="100" dirty="0">
                          <a:solidFill>
                            <a:srgbClr val="000000"/>
                          </a:solidFill>
                          <a:latin typeface="微软雅黑" pitchFamily="34" charset="-122"/>
                          <a:ea typeface="微软雅黑" pitchFamily="34" charset="-122"/>
                          <a:cs typeface="Times New Roman"/>
                        </a:rPr>
                        <a:t>学术型社团专业全覆盖</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solidFill>
                            <a:srgbClr val="000000"/>
                          </a:solidFill>
                          <a:latin typeface="微软雅黑" pitchFamily="34" charset="-122"/>
                          <a:ea typeface="微软雅黑" pitchFamily="34" charset="-122"/>
                          <a:cs typeface="Times New Roman"/>
                        </a:rPr>
                        <a:t>2016.3-2016.6</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100" dirty="0">
                          <a:solidFill>
                            <a:srgbClr val="000000"/>
                          </a:solidFill>
                          <a:latin typeface="微软雅黑" pitchFamily="34" charset="-122"/>
                          <a:ea typeface="微软雅黑" pitchFamily="34" charset="-122"/>
                          <a:cs typeface="Times New Roman"/>
                        </a:rPr>
                        <a:t>梳理各学院专业类竞赛项目、类型</a:t>
                      </a:r>
                    </a:p>
                    <a:p>
                      <a:pPr marL="342900" lvl="0" indent="-342900" algn="just">
                        <a:spcAft>
                          <a:spcPts val="0"/>
                        </a:spcAft>
                        <a:buFont typeface="Wingdings"/>
                        <a:buChar char=""/>
                      </a:pPr>
                      <a:r>
                        <a:rPr lang="zh-CN" sz="1400" b="1" kern="100" dirty="0">
                          <a:solidFill>
                            <a:srgbClr val="000000"/>
                          </a:solidFill>
                          <a:latin typeface="微软雅黑" pitchFamily="34" charset="-122"/>
                          <a:ea typeface="微软雅黑" pitchFamily="34" charset="-122"/>
                          <a:cs typeface="Times New Roman"/>
                        </a:rPr>
                        <a:t>通过科技、竞赛等类型指导学院筹备学术型社团</a:t>
                      </a:r>
                    </a:p>
                    <a:p>
                      <a:pPr marL="342900" lvl="0" indent="-342900" algn="just">
                        <a:spcAft>
                          <a:spcPts val="0"/>
                        </a:spcAft>
                        <a:buFont typeface="Wingdings"/>
                        <a:buChar char=""/>
                      </a:pPr>
                      <a:r>
                        <a:rPr lang="zh-CN" sz="1400" b="1" kern="100" dirty="0">
                          <a:solidFill>
                            <a:srgbClr val="000000"/>
                          </a:solidFill>
                          <a:latin typeface="微软雅黑" pitchFamily="34" charset="-122"/>
                          <a:ea typeface="微软雅黑" pitchFamily="34" charset="-122"/>
                          <a:cs typeface="Times New Roman"/>
                        </a:rPr>
                        <a:t>制定学术型社团与八项核心能力清单</a:t>
                      </a:r>
                    </a:p>
                    <a:p>
                      <a:pPr marL="342900" lvl="0" indent="-342900" algn="just">
                        <a:spcAft>
                          <a:spcPts val="0"/>
                        </a:spcAft>
                        <a:buFont typeface="Wingdings"/>
                        <a:buChar char=""/>
                      </a:pPr>
                      <a:r>
                        <a:rPr lang="zh-CN" sz="1400" b="1" kern="100" dirty="0">
                          <a:solidFill>
                            <a:srgbClr val="000000"/>
                          </a:solidFill>
                          <a:latin typeface="微软雅黑" pitchFamily="34" charset="-122"/>
                          <a:ea typeface="微软雅黑" pitchFamily="34" charset="-122"/>
                          <a:cs typeface="Times New Roman"/>
                        </a:rPr>
                        <a:t>实现学术型社团专业全覆盖</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a:solidFill>
                            <a:srgbClr val="000000"/>
                          </a:solidFill>
                          <a:latin typeface="微软雅黑" pitchFamily="34" charset="-122"/>
                          <a:ea typeface="微软雅黑" pitchFamily="34" charset="-122"/>
                          <a:cs typeface="Times New Roman"/>
                        </a:rPr>
                        <a:t>团委</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68484">
                <a:tc vMerge="1">
                  <a:txBody>
                    <a:bodyPr/>
                    <a:lstStyle/>
                    <a:p>
                      <a:endParaRPr lang="zh-CN"/>
                    </a:p>
                  </a:txBody>
                  <a:tcPr/>
                </a:tc>
                <a:tc>
                  <a:txBody>
                    <a:bodyPr/>
                    <a:lstStyle/>
                    <a:p>
                      <a:pPr algn="just">
                        <a:spcAft>
                          <a:spcPts val="0"/>
                        </a:spcAft>
                      </a:pPr>
                      <a:r>
                        <a:rPr lang="en-US" sz="1400" b="1" kern="100" dirty="0">
                          <a:solidFill>
                            <a:srgbClr val="000000"/>
                          </a:solidFill>
                          <a:latin typeface="微软雅黑" pitchFamily="34" charset="-122"/>
                          <a:ea typeface="微软雅黑" pitchFamily="34" charset="-122"/>
                          <a:cs typeface="Times New Roman"/>
                        </a:rPr>
                        <a:t>2.</a:t>
                      </a:r>
                      <a:r>
                        <a:rPr lang="zh-CN" sz="1400" b="1" kern="100" dirty="0">
                          <a:solidFill>
                            <a:srgbClr val="000000"/>
                          </a:solidFill>
                          <a:latin typeface="微软雅黑" pitchFamily="34" charset="-122"/>
                          <a:ea typeface="微软雅黑" pitchFamily="34" charset="-122"/>
                          <a:cs typeface="Times New Roman"/>
                        </a:rPr>
                        <a:t>全面提升社团质量</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solidFill>
                            <a:srgbClr val="000000"/>
                          </a:solidFill>
                          <a:latin typeface="微软雅黑" pitchFamily="34" charset="-122"/>
                          <a:ea typeface="微软雅黑" pitchFamily="34" charset="-122"/>
                          <a:cs typeface="Times New Roman"/>
                        </a:rPr>
                        <a:t>2016.4-2016.12</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100" dirty="0">
                          <a:solidFill>
                            <a:srgbClr val="000000"/>
                          </a:solidFill>
                          <a:latin typeface="微软雅黑" pitchFamily="34" charset="-122"/>
                          <a:ea typeface="微软雅黑" pitchFamily="34" charset="-122"/>
                          <a:cs typeface="Times New Roman"/>
                        </a:rPr>
                        <a:t>进一步完善社团相关管理条例</a:t>
                      </a:r>
                    </a:p>
                    <a:p>
                      <a:pPr marL="342900" lvl="0" indent="-342900" algn="just">
                        <a:spcAft>
                          <a:spcPts val="0"/>
                        </a:spcAft>
                        <a:buFont typeface="Wingdings"/>
                        <a:buChar char=""/>
                      </a:pPr>
                      <a:r>
                        <a:rPr lang="zh-CN" sz="1400" b="1" kern="100" dirty="0">
                          <a:solidFill>
                            <a:srgbClr val="000000"/>
                          </a:solidFill>
                          <a:latin typeface="微软雅黑" pitchFamily="34" charset="-122"/>
                          <a:ea typeface="微软雅黑" pitchFamily="34" charset="-122"/>
                          <a:cs typeface="Times New Roman"/>
                        </a:rPr>
                        <a:t>社团实行分类指导</a:t>
                      </a:r>
                    </a:p>
                    <a:p>
                      <a:pPr marL="342900" lvl="0" indent="-342900" algn="just">
                        <a:spcAft>
                          <a:spcPts val="0"/>
                        </a:spcAft>
                        <a:buFont typeface="Wingdings"/>
                        <a:buChar char=""/>
                      </a:pPr>
                      <a:r>
                        <a:rPr lang="zh-CN" sz="1400" b="1" kern="100" dirty="0">
                          <a:solidFill>
                            <a:srgbClr val="000000"/>
                          </a:solidFill>
                          <a:latin typeface="微软雅黑" pitchFamily="34" charset="-122"/>
                          <a:ea typeface="微软雅黑" pitchFamily="34" charset="-122"/>
                          <a:cs typeface="Times New Roman"/>
                        </a:rPr>
                        <a:t>树立明星社团标杆</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a:solidFill>
                            <a:srgbClr val="000000"/>
                          </a:solidFill>
                          <a:latin typeface="微软雅黑" pitchFamily="34" charset="-122"/>
                          <a:ea typeface="微软雅黑" pitchFamily="34" charset="-122"/>
                          <a:cs typeface="Times New Roman"/>
                        </a:rPr>
                        <a:t>团委</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515958">
                <a:tc vMerge="1">
                  <a:txBody>
                    <a:bodyPr/>
                    <a:lstStyle/>
                    <a:p>
                      <a:endParaRPr lang="zh-CN"/>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3. </a:t>
                      </a:r>
                      <a:r>
                        <a:rPr lang="zh-CN" sz="1400" b="1" kern="0">
                          <a:solidFill>
                            <a:srgbClr val="000000"/>
                          </a:solidFill>
                          <a:latin typeface="微软雅黑" pitchFamily="34" charset="-122"/>
                          <a:ea typeface="微软雅黑" pitchFamily="34" charset="-122"/>
                          <a:cs typeface="Times New Roman"/>
                        </a:rPr>
                        <a:t>进一步完善《文明修身》课程建设</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2016.3-2016.12</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开发出集选课和评价为一体的信息化平台；</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完善学校职能部门和各二级学院在《文明修身》课程建设上的职责和分工；</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进一步推进《文明修身》课程建设的稳步发展，从而提升学生的能力和素质。</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学生处、信息办</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3" name="矩形 2"/>
          <p:cNvSpPr/>
          <p:nvPr/>
        </p:nvSpPr>
        <p:spPr>
          <a:xfrm>
            <a:off x="214313" y="242107"/>
            <a:ext cx="1107996" cy="461665"/>
          </a:xfrm>
          <a:prstGeom prst="rect">
            <a:avLst/>
          </a:prstGeom>
        </p:spPr>
        <p:txBody>
          <a:bodyPr wrap="none">
            <a:spAutoFit/>
          </a:bodyPr>
          <a:lstStyle/>
          <a:p>
            <a:r>
              <a:rPr lang="zh-CN" altLang="en-US" b="1" dirty="0">
                <a:solidFill>
                  <a:srgbClr val="000000"/>
                </a:solidFill>
                <a:latin typeface="微软雅黑" pitchFamily="34" charset="-122"/>
                <a:ea typeface="微软雅黑" pitchFamily="34" charset="-122"/>
              </a:rPr>
              <a:t>学生面</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headEnd/>
            <a:tailEnd/>
          </a:ln>
        </p:spPr>
        <p:txBody>
          <a:bodyPr wrap="none" anchor="ctr"/>
          <a:lstStyle/>
          <a:p>
            <a:endParaRPr lang="zh-CN" altLang="en-US">
              <a:latin typeface="Calibri" pitchFamily="34" charset="0"/>
            </a:endParaRPr>
          </a:p>
        </p:txBody>
      </p:sp>
      <p:graphicFrame>
        <p:nvGraphicFramePr>
          <p:cNvPr id="4" name="表格 3"/>
          <p:cNvGraphicFramePr>
            <a:graphicFrameLocks noGrp="1"/>
          </p:cNvGraphicFramePr>
          <p:nvPr/>
        </p:nvGraphicFramePr>
        <p:xfrm>
          <a:off x="539552" y="1131590"/>
          <a:ext cx="8208912" cy="3491096"/>
        </p:xfrm>
        <a:graphic>
          <a:graphicData uri="http://schemas.openxmlformats.org/drawingml/2006/table">
            <a:tbl>
              <a:tblPr/>
              <a:tblGrid>
                <a:gridCol w="1224136"/>
                <a:gridCol w="1875570"/>
                <a:gridCol w="1004750"/>
                <a:gridCol w="3240360"/>
                <a:gridCol w="864096"/>
              </a:tblGrid>
              <a:tr h="504056">
                <a:tc>
                  <a:txBody>
                    <a:bodyPr/>
                    <a:lstStyle/>
                    <a:p>
                      <a:pPr algn="ctr">
                        <a:spcAft>
                          <a:spcPts val="0"/>
                        </a:spcAft>
                      </a:pPr>
                      <a:r>
                        <a:rPr lang="zh-CN" altLang="en-US" sz="1400" b="1" kern="100" dirty="0" smtClean="0">
                          <a:solidFill>
                            <a:srgbClr val="000000"/>
                          </a:solidFill>
                          <a:latin typeface="微软雅黑" pitchFamily="34" charset="-122"/>
                          <a:ea typeface="微软雅黑" pitchFamily="34" charset="-122"/>
                          <a:cs typeface="Times New Roman"/>
                        </a:rPr>
                        <a:t>分项计划名称</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smtClean="0">
                          <a:solidFill>
                            <a:srgbClr val="000000"/>
                          </a:solidFill>
                          <a:latin typeface="微软雅黑" pitchFamily="34" charset="-122"/>
                          <a:ea typeface="微软雅黑" pitchFamily="34" charset="-122"/>
                          <a:cs typeface="Times New Roman"/>
                        </a:rPr>
                        <a:t>具体项目</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smtClean="0">
                          <a:solidFill>
                            <a:srgbClr val="000000"/>
                          </a:solidFill>
                          <a:latin typeface="微软雅黑" pitchFamily="34" charset="-122"/>
                          <a:ea typeface="微软雅黑" pitchFamily="34" charset="-122"/>
                          <a:cs typeface="Times New Roman"/>
                        </a:rPr>
                        <a:t>实施时间</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spcAft>
                          <a:spcPts val="0"/>
                        </a:spcAft>
                        <a:buFont typeface="Wingdings"/>
                        <a:buNone/>
                      </a:pPr>
                      <a:r>
                        <a:rPr lang="zh-CN" altLang="en-US" sz="1400" b="1" kern="100" dirty="0" smtClean="0">
                          <a:solidFill>
                            <a:srgbClr val="000000"/>
                          </a:solidFill>
                          <a:latin typeface="微软雅黑" pitchFamily="34" charset="-122"/>
                          <a:ea typeface="微软雅黑" pitchFamily="34" charset="-122"/>
                          <a:cs typeface="Times New Roman"/>
                        </a:rPr>
                        <a:t>绩效目标</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smtClean="0">
                          <a:solidFill>
                            <a:srgbClr val="000000"/>
                          </a:solidFill>
                          <a:latin typeface="微软雅黑" pitchFamily="34" charset="-122"/>
                          <a:ea typeface="微软雅黑" pitchFamily="34" charset="-122"/>
                          <a:cs typeface="Times New Roman"/>
                        </a:rPr>
                        <a:t>责任部门</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4946">
                <a:tc rowSpan="3">
                  <a:txBody>
                    <a:bodyPr/>
                    <a:lstStyle/>
                    <a:p>
                      <a:pPr algn="just">
                        <a:spcAft>
                          <a:spcPts val="0"/>
                        </a:spcAft>
                      </a:pPr>
                      <a:r>
                        <a:rPr lang="en-US" sz="1400" b="1" kern="100">
                          <a:solidFill>
                            <a:srgbClr val="000000"/>
                          </a:solidFill>
                          <a:latin typeface="微软雅黑" pitchFamily="34" charset="-122"/>
                          <a:ea typeface="微软雅黑" pitchFamily="34" charset="-122"/>
                          <a:cs typeface="Times New Roman"/>
                        </a:rPr>
                        <a:t>C-2</a:t>
                      </a:r>
                      <a:r>
                        <a:rPr lang="zh-CN" sz="1400" b="1" kern="100">
                          <a:solidFill>
                            <a:srgbClr val="000000"/>
                          </a:solidFill>
                          <a:latin typeface="微软雅黑" pitchFamily="34" charset="-122"/>
                          <a:ea typeface="微软雅黑" pitchFamily="34" charset="-122"/>
                          <a:cs typeface="Times New Roman"/>
                        </a:rPr>
                        <a:t>完善学生学习支持中心工作</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solidFill>
                            <a:srgbClr val="000000"/>
                          </a:solidFill>
                          <a:latin typeface="微软雅黑" pitchFamily="34" charset="-122"/>
                          <a:ea typeface="微软雅黑" pitchFamily="34" charset="-122"/>
                          <a:cs typeface="Times New Roman"/>
                        </a:rPr>
                        <a:t>1.</a:t>
                      </a:r>
                      <a:r>
                        <a:rPr lang="zh-CN" sz="1400" b="1" kern="100" dirty="0">
                          <a:solidFill>
                            <a:srgbClr val="000000"/>
                          </a:solidFill>
                          <a:latin typeface="微软雅黑" pitchFamily="34" charset="-122"/>
                          <a:ea typeface="微软雅黑" pitchFamily="34" charset="-122"/>
                          <a:cs typeface="Times New Roman"/>
                        </a:rPr>
                        <a:t>继续深入推进教学助理工作制度，并对教学助理开展系列培训，以及对教学助理进行工作追踪。</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solidFill>
                            <a:srgbClr val="000000"/>
                          </a:solidFill>
                          <a:latin typeface="微软雅黑" pitchFamily="34" charset="-122"/>
                          <a:ea typeface="微软雅黑" pitchFamily="34" charset="-122"/>
                          <a:cs typeface="Times New Roman"/>
                        </a:rPr>
                        <a:t>2016.3-2016</a:t>
                      </a:r>
                      <a:r>
                        <a:rPr lang="zh-CN" sz="1400" b="1" kern="100" dirty="0">
                          <a:solidFill>
                            <a:srgbClr val="000000"/>
                          </a:solidFill>
                          <a:latin typeface="微软雅黑" pitchFamily="34" charset="-122"/>
                          <a:ea typeface="微软雅黑" pitchFamily="34" charset="-122"/>
                          <a:cs typeface="Times New Roman"/>
                        </a:rPr>
                        <a:t>．</a:t>
                      </a:r>
                      <a:r>
                        <a:rPr lang="en-US" sz="1400" b="1" kern="100" dirty="0">
                          <a:solidFill>
                            <a:srgbClr val="000000"/>
                          </a:solidFill>
                          <a:latin typeface="微软雅黑" pitchFamily="34" charset="-122"/>
                          <a:ea typeface="微软雅黑" pitchFamily="34" charset="-122"/>
                          <a:cs typeface="Times New Roman"/>
                        </a:rPr>
                        <a:t>12</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100" dirty="0">
                          <a:solidFill>
                            <a:srgbClr val="000000"/>
                          </a:solidFill>
                          <a:latin typeface="微软雅黑" pitchFamily="34" charset="-122"/>
                          <a:ea typeface="微软雅黑" pitchFamily="34" charset="-122"/>
                          <a:cs typeface="Times New Roman"/>
                        </a:rPr>
                        <a:t>在高等数学教学助理的基础上，继续推进教学助理的适用面。在上学期部分专业基础课、平台课的基础上继续深入教学助理制度。</a:t>
                      </a:r>
                    </a:p>
                    <a:p>
                      <a:pPr marL="342900" lvl="0" indent="-342900" algn="just">
                        <a:spcAft>
                          <a:spcPts val="0"/>
                        </a:spcAft>
                        <a:buFont typeface="Wingdings"/>
                        <a:buChar char=""/>
                      </a:pPr>
                      <a:r>
                        <a:rPr lang="zh-CN" sz="1400" b="1" kern="100" dirty="0">
                          <a:solidFill>
                            <a:srgbClr val="000000"/>
                          </a:solidFill>
                          <a:latin typeface="微软雅黑" pitchFamily="34" charset="-122"/>
                          <a:ea typeface="微软雅黑" pitchFamily="34" charset="-122"/>
                          <a:cs typeface="Times New Roman"/>
                        </a:rPr>
                        <a:t>分批次对新任教学助理进行培训。</a:t>
                      </a:r>
                    </a:p>
                    <a:p>
                      <a:pPr marL="342900" lvl="0" indent="-342900" algn="just">
                        <a:spcAft>
                          <a:spcPts val="0"/>
                        </a:spcAft>
                        <a:buFont typeface="Wingdings"/>
                        <a:buChar char=""/>
                      </a:pPr>
                      <a:r>
                        <a:rPr lang="zh-CN" sz="1400" b="1" kern="100" dirty="0">
                          <a:solidFill>
                            <a:srgbClr val="000000"/>
                          </a:solidFill>
                          <a:latin typeface="微软雅黑" pitchFamily="34" charset="-122"/>
                          <a:ea typeface="微软雅黑" pitchFamily="34" charset="-122"/>
                          <a:cs typeface="Times New Roman"/>
                        </a:rPr>
                        <a:t>制定教学助理工作定时回报制度，对教学助理进行工作追踪。</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学生处、教务处</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982">
                <a:tc vMerge="1">
                  <a:txBody>
                    <a:bodyPr/>
                    <a:lstStyle/>
                    <a:p>
                      <a:endParaRPr lang="zh-CN" altLang="en-US"/>
                    </a:p>
                  </a:txBody>
                  <a:tcPr/>
                </a:tc>
                <a:tc>
                  <a:txBody>
                    <a:bodyPr/>
                    <a:lstStyle/>
                    <a:p>
                      <a:pPr algn="just">
                        <a:spcAft>
                          <a:spcPts val="0"/>
                        </a:spcAft>
                      </a:pPr>
                      <a:r>
                        <a:rPr lang="en-US" sz="1400" b="1" kern="100">
                          <a:solidFill>
                            <a:srgbClr val="000000"/>
                          </a:solidFill>
                          <a:latin typeface="微软雅黑" pitchFamily="34" charset="-122"/>
                          <a:ea typeface="微软雅黑" pitchFamily="34" charset="-122"/>
                          <a:cs typeface="Times New Roman"/>
                        </a:rPr>
                        <a:t>2.</a:t>
                      </a:r>
                      <a:r>
                        <a:rPr lang="zh-CN" sz="1400" b="1" kern="100">
                          <a:solidFill>
                            <a:srgbClr val="000000"/>
                          </a:solidFill>
                          <a:latin typeface="微软雅黑" pitchFamily="34" charset="-122"/>
                          <a:ea typeface="微软雅黑" pitchFamily="34" charset="-122"/>
                          <a:cs typeface="Times New Roman"/>
                        </a:rPr>
                        <a:t>完善教师驻点辅导制度。</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solidFill>
                            <a:srgbClr val="000000"/>
                          </a:solidFill>
                          <a:latin typeface="微软雅黑" pitchFamily="34" charset="-122"/>
                          <a:ea typeface="微软雅黑" pitchFamily="34" charset="-122"/>
                          <a:cs typeface="Times New Roman"/>
                        </a:rPr>
                        <a:t>2016.3-2016</a:t>
                      </a:r>
                      <a:r>
                        <a:rPr lang="zh-CN" sz="1400" b="1" kern="100">
                          <a:solidFill>
                            <a:srgbClr val="000000"/>
                          </a:solidFill>
                          <a:latin typeface="微软雅黑" pitchFamily="34" charset="-122"/>
                          <a:ea typeface="微软雅黑" pitchFamily="34" charset="-122"/>
                          <a:cs typeface="Times New Roman"/>
                        </a:rPr>
                        <a:t>．</a:t>
                      </a:r>
                      <a:r>
                        <a:rPr lang="en-US" sz="1400" b="1" kern="100">
                          <a:solidFill>
                            <a:srgbClr val="000000"/>
                          </a:solidFill>
                          <a:latin typeface="微软雅黑" pitchFamily="34" charset="-122"/>
                          <a:ea typeface="微软雅黑" pitchFamily="34" charset="-122"/>
                          <a:cs typeface="Times New Roman"/>
                        </a:rPr>
                        <a:t>12</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100" dirty="0">
                          <a:solidFill>
                            <a:srgbClr val="000000"/>
                          </a:solidFill>
                          <a:latin typeface="微软雅黑" pitchFamily="34" charset="-122"/>
                          <a:ea typeface="微软雅黑" pitchFamily="34" charset="-122"/>
                          <a:cs typeface="Times New Roman"/>
                        </a:rPr>
                        <a:t>继续深化驻点辅导答疑制度，并采取各种方式，征集更多教师加入到驻点辅导工作中来。</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学生处、教务处、相关学院</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1637">
                <a:tc vMerge="1">
                  <a:txBody>
                    <a:bodyPr/>
                    <a:lstStyle/>
                    <a:p>
                      <a:endParaRPr lang="zh-CN" altLang="en-US"/>
                    </a:p>
                  </a:txBody>
                  <a:tcPr/>
                </a:tc>
                <a:tc>
                  <a:txBody>
                    <a:bodyPr/>
                    <a:lstStyle/>
                    <a:p>
                      <a:pPr algn="just">
                        <a:spcAft>
                          <a:spcPts val="0"/>
                        </a:spcAft>
                      </a:pPr>
                      <a:r>
                        <a:rPr lang="en-US" sz="1400" b="1" kern="100">
                          <a:solidFill>
                            <a:srgbClr val="000000"/>
                          </a:solidFill>
                          <a:latin typeface="微软雅黑" pitchFamily="34" charset="-122"/>
                          <a:ea typeface="微软雅黑" pitchFamily="34" charset="-122"/>
                          <a:cs typeface="Times New Roman"/>
                        </a:rPr>
                        <a:t>3.</a:t>
                      </a:r>
                      <a:r>
                        <a:rPr lang="zh-CN" sz="1400" b="1" kern="100">
                          <a:solidFill>
                            <a:srgbClr val="000000"/>
                          </a:solidFill>
                          <a:latin typeface="微软雅黑" pitchFamily="34" charset="-122"/>
                          <a:ea typeface="微软雅黑" pitchFamily="34" charset="-122"/>
                          <a:cs typeface="Times New Roman"/>
                        </a:rPr>
                        <a:t>举办讲座帮助学生改善学习技巧，开展多种形式的促进学生学习兴趣提升的活动。</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solidFill>
                            <a:srgbClr val="000000"/>
                          </a:solidFill>
                          <a:latin typeface="微软雅黑" pitchFamily="34" charset="-122"/>
                          <a:ea typeface="微软雅黑" pitchFamily="34" charset="-122"/>
                          <a:cs typeface="Times New Roman"/>
                        </a:rPr>
                        <a:t>2016.3-2016.12</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100" dirty="0" smtClean="0">
                          <a:solidFill>
                            <a:srgbClr val="000000"/>
                          </a:solidFill>
                          <a:latin typeface="微软雅黑" pitchFamily="34" charset="-122"/>
                          <a:ea typeface="微软雅黑" pitchFamily="34" charset="-122"/>
                          <a:cs typeface="Times New Roman"/>
                        </a:rPr>
                        <a:t>不</a:t>
                      </a:r>
                      <a:r>
                        <a:rPr lang="zh-CN" sz="1400" b="1" kern="100" dirty="0">
                          <a:solidFill>
                            <a:srgbClr val="000000"/>
                          </a:solidFill>
                          <a:latin typeface="微软雅黑" pitchFamily="34" charset="-122"/>
                          <a:ea typeface="微软雅黑" pitchFamily="34" charset="-122"/>
                          <a:cs typeface="Times New Roman"/>
                        </a:rPr>
                        <a:t>定期举办关于提升学习技巧的讲座、报告。</a:t>
                      </a:r>
                    </a:p>
                    <a:p>
                      <a:pPr marL="342900" lvl="0" indent="-342900" algn="just">
                        <a:spcAft>
                          <a:spcPts val="0"/>
                        </a:spcAft>
                        <a:buFont typeface="Wingdings"/>
                        <a:buChar char=""/>
                      </a:pPr>
                      <a:r>
                        <a:rPr lang="zh-CN" sz="1400" b="1" kern="100" dirty="0" smtClean="0">
                          <a:solidFill>
                            <a:srgbClr val="000000"/>
                          </a:solidFill>
                          <a:latin typeface="微软雅黑" pitchFamily="34" charset="-122"/>
                          <a:ea typeface="微软雅黑" pitchFamily="34" charset="-122"/>
                          <a:cs typeface="Times New Roman"/>
                        </a:rPr>
                        <a:t>不</a:t>
                      </a:r>
                      <a:r>
                        <a:rPr lang="zh-CN" sz="1400" b="1" kern="100" dirty="0">
                          <a:solidFill>
                            <a:srgbClr val="000000"/>
                          </a:solidFill>
                          <a:latin typeface="微软雅黑" pitchFamily="34" charset="-122"/>
                          <a:ea typeface="微软雅黑" pitchFamily="34" charset="-122"/>
                          <a:cs typeface="Times New Roman"/>
                        </a:rPr>
                        <a:t>定期举办促进学生学习兴趣的活动</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学生处、教务处、团委、各学院</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395536" y="267494"/>
            <a:ext cx="1107996" cy="461665"/>
          </a:xfrm>
          <a:prstGeom prst="rect">
            <a:avLst/>
          </a:prstGeom>
          <a:noFill/>
        </p:spPr>
        <p:txBody>
          <a:bodyPr wrap="none" rtlCol="0">
            <a:spAutoFit/>
          </a:bodyPr>
          <a:lstStyle/>
          <a:p>
            <a:r>
              <a:rPr lang="zh-CN" altLang="en-US" sz="2400" b="1" dirty="0" smtClean="0">
                <a:solidFill>
                  <a:srgbClr val="000000"/>
                </a:solidFill>
                <a:latin typeface="微软雅黑" pitchFamily="34" charset="-122"/>
                <a:ea typeface="微软雅黑" pitchFamily="34" charset="-122"/>
              </a:rPr>
              <a:t>学生面</a:t>
            </a:r>
            <a:endParaRPr lang="zh-CN" altLang="en-US" sz="2400" b="1" dirty="0">
              <a:solidFill>
                <a:srgbClr val="00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headEnd/>
            <a:tailEnd/>
          </a:ln>
        </p:spPr>
        <p:txBody>
          <a:bodyPr wrap="none" anchor="ctr"/>
          <a:lstStyle/>
          <a:p>
            <a:endParaRPr lang="zh-CN" altLang="en-US">
              <a:latin typeface="Calibri" pitchFamily="34" charset="0"/>
            </a:endParaRPr>
          </a:p>
        </p:txBody>
      </p:sp>
      <p:graphicFrame>
        <p:nvGraphicFramePr>
          <p:cNvPr id="4" name="表格 3"/>
          <p:cNvGraphicFramePr>
            <a:graphicFrameLocks noGrp="1"/>
          </p:cNvGraphicFramePr>
          <p:nvPr/>
        </p:nvGraphicFramePr>
        <p:xfrm>
          <a:off x="395536" y="843558"/>
          <a:ext cx="8208912" cy="4013880"/>
        </p:xfrm>
        <a:graphic>
          <a:graphicData uri="http://schemas.openxmlformats.org/drawingml/2006/table">
            <a:tbl>
              <a:tblPr/>
              <a:tblGrid>
                <a:gridCol w="1152128"/>
                <a:gridCol w="936104"/>
                <a:gridCol w="720080"/>
                <a:gridCol w="4654630"/>
                <a:gridCol w="745970"/>
              </a:tblGrid>
              <a:tr h="356280">
                <a:tc>
                  <a:txBody>
                    <a:bodyPr/>
                    <a:lstStyle/>
                    <a:p>
                      <a:pPr algn="ctr">
                        <a:spcAft>
                          <a:spcPts val="0"/>
                        </a:spcAft>
                      </a:pPr>
                      <a:r>
                        <a:rPr lang="zh-CN" altLang="en-US" sz="1200" b="1" kern="100" dirty="0" smtClean="0">
                          <a:solidFill>
                            <a:srgbClr val="000000"/>
                          </a:solidFill>
                          <a:latin typeface="微软雅黑" pitchFamily="34" charset="-122"/>
                          <a:ea typeface="微软雅黑" pitchFamily="34" charset="-122"/>
                          <a:cs typeface="Times New Roman"/>
                        </a:rPr>
                        <a:t>分项计划名称</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1" kern="100" dirty="0" smtClean="0">
                          <a:solidFill>
                            <a:srgbClr val="000000"/>
                          </a:solidFill>
                          <a:latin typeface="微软雅黑" pitchFamily="34" charset="-122"/>
                          <a:ea typeface="微软雅黑" pitchFamily="34" charset="-122"/>
                          <a:cs typeface="Times New Roman"/>
                        </a:rPr>
                        <a:t>具体项目</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1" kern="100" dirty="0" smtClean="0">
                          <a:solidFill>
                            <a:srgbClr val="000000"/>
                          </a:solidFill>
                          <a:latin typeface="微软雅黑" pitchFamily="34" charset="-122"/>
                          <a:ea typeface="微软雅黑" pitchFamily="34" charset="-122"/>
                          <a:cs typeface="Times New Roman"/>
                        </a:rPr>
                        <a:t>实施时间</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spcAft>
                          <a:spcPts val="0"/>
                        </a:spcAft>
                        <a:buFont typeface="Wingdings"/>
                        <a:buNone/>
                      </a:pPr>
                      <a:r>
                        <a:rPr lang="zh-CN" altLang="en-US" sz="1200" b="1" kern="100" dirty="0" smtClean="0">
                          <a:solidFill>
                            <a:srgbClr val="000000"/>
                          </a:solidFill>
                          <a:latin typeface="微软雅黑" pitchFamily="34" charset="-122"/>
                          <a:ea typeface="微软雅黑" pitchFamily="34" charset="-122"/>
                          <a:cs typeface="Times New Roman"/>
                        </a:rPr>
                        <a:t>绩效目标</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1" kern="100" dirty="0" smtClean="0">
                          <a:solidFill>
                            <a:srgbClr val="000000"/>
                          </a:solidFill>
                          <a:latin typeface="微软雅黑" pitchFamily="34" charset="-122"/>
                          <a:ea typeface="微软雅黑" pitchFamily="34" charset="-122"/>
                          <a:cs typeface="Times New Roman"/>
                        </a:rPr>
                        <a:t>责任部门</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6598">
                <a:tc rowSpan="3">
                  <a:txBody>
                    <a:bodyPr/>
                    <a:lstStyle/>
                    <a:p>
                      <a:pPr algn="ctr">
                        <a:spcAft>
                          <a:spcPts val="0"/>
                        </a:spcAft>
                      </a:pPr>
                      <a:r>
                        <a:rPr lang="en-US" sz="1200" b="1" kern="0">
                          <a:solidFill>
                            <a:srgbClr val="000000"/>
                          </a:solidFill>
                          <a:latin typeface="微软雅黑" pitchFamily="34" charset="-122"/>
                          <a:ea typeface="微软雅黑" pitchFamily="34" charset="-122"/>
                          <a:cs typeface="Times New Roman"/>
                        </a:rPr>
                        <a:t>C-3</a:t>
                      </a:r>
                      <a:r>
                        <a:rPr lang="zh-CN" sz="1200" b="1" kern="0">
                          <a:solidFill>
                            <a:srgbClr val="000000"/>
                          </a:solidFill>
                          <a:latin typeface="微软雅黑" pitchFamily="34" charset="-122"/>
                          <a:ea typeface="微软雅黑" pitchFamily="34" charset="-122"/>
                          <a:cs typeface="Times New Roman"/>
                        </a:rPr>
                        <a:t>建立学生学习生活的全程关怀制度</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dirty="0">
                          <a:solidFill>
                            <a:srgbClr val="000000"/>
                          </a:solidFill>
                          <a:latin typeface="微软雅黑" pitchFamily="34" charset="-122"/>
                          <a:ea typeface="微软雅黑" pitchFamily="34" charset="-122"/>
                          <a:cs typeface="Times New Roman"/>
                        </a:rPr>
                        <a:t>1. </a:t>
                      </a:r>
                      <a:r>
                        <a:rPr lang="zh-CN" sz="1200" b="1" kern="0" dirty="0">
                          <a:solidFill>
                            <a:srgbClr val="000000"/>
                          </a:solidFill>
                          <a:latin typeface="微软雅黑" pitchFamily="34" charset="-122"/>
                          <a:ea typeface="微软雅黑" pitchFamily="34" charset="-122"/>
                          <a:cs typeface="Times New Roman"/>
                        </a:rPr>
                        <a:t>继续深化“三位一体”全员育人机制</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dirty="0">
                          <a:solidFill>
                            <a:srgbClr val="000000"/>
                          </a:solidFill>
                          <a:latin typeface="微软雅黑" pitchFamily="34" charset="-122"/>
                          <a:ea typeface="微软雅黑" pitchFamily="34" charset="-122"/>
                          <a:cs typeface="Times New Roman"/>
                        </a:rPr>
                        <a:t>2016.3-2016.12</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更好落实《上海建桥学院关于加强一年级学生教育管理工作的实施意见（试行）》、《上海建桥学院专业导师工作管理办法（试行）》、《上海建桥学院辅导员助理管理办法（试行）》等文件精神，推进“三位一体”工作进一步落实、落细；</a:t>
                      </a:r>
                      <a:endParaRPr lang="zh-CN" sz="12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推进和二级学院的深度合作，探索深化“三位一体”的方式方法，通过典型引路的方式以点带面，从而探索学校职能部门和各学院在“三位一体”中的责权利。</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rgbClr val="000000"/>
                          </a:solidFill>
                          <a:latin typeface="微软雅黑" pitchFamily="34" charset="-122"/>
                          <a:ea typeface="微软雅黑" pitchFamily="34" charset="-122"/>
                          <a:cs typeface="Times New Roman"/>
                        </a:rPr>
                        <a:t>学生处、各学院</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9941">
                <a:tc vMerge="1">
                  <a:txBody>
                    <a:bodyPr/>
                    <a:lstStyle/>
                    <a:p>
                      <a:endParaRPr lang="zh-CN" altLang="en-US"/>
                    </a:p>
                  </a:txBody>
                  <a:tcPr/>
                </a:tc>
                <a:tc>
                  <a:txBody>
                    <a:bodyPr/>
                    <a:lstStyle/>
                    <a:p>
                      <a:pPr algn="just">
                        <a:spcAft>
                          <a:spcPts val="0"/>
                        </a:spcAft>
                      </a:pPr>
                      <a:r>
                        <a:rPr lang="en-US" sz="1200" b="1" kern="0">
                          <a:solidFill>
                            <a:srgbClr val="000000"/>
                          </a:solidFill>
                          <a:latin typeface="微软雅黑" pitchFamily="34" charset="-122"/>
                          <a:ea typeface="微软雅黑" pitchFamily="34" charset="-122"/>
                          <a:cs typeface="Times New Roman"/>
                        </a:rPr>
                        <a:t>2. </a:t>
                      </a:r>
                      <a:r>
                        <a:rPr lang="zh-CN" sz="1200" b="1" kern="0">
                          <a:solidFill>
                            <a:srgbClr val="000000"/>
                          </a:solidFill>
                          <a:latin typeface="微软雅黑" pitchFamily="34" charset="-122"/>
                          <a:ea typeface="微软雅黑" pitchFamily="34" charset="-122"/>
                          <a:cs typeface="Times New Roman"/>
                        </a:rPr>
                        <a:t>进一步完善新生教育课程体系</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a:solidFill>
                            <a:srgbClr val="000000"/>
                          </a:solidFill>
                          <a:latin typeface="微软雅黑" pitchFamily="34" charset="-122"/>
                          <a:ea typeface="微软雅黑" pitchFamily="34" charset="-122"/>
                          <a:cs typeface="Times New Roman"/>
                        </a:rPr>
                        <a:t>2016.3-2016.12</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继续加强思政课、文明修身、职业发展与就业指导、心理健康教育等一系列课程建设，并和通识教育合作加强《形势与政策》课程建设，同时和辅导员队伍建设形结合；</a:t>
                      </a:r>
                      <a:endParaRPr lang="zh-CN" sz="12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与就业办合作，探索辅导员、专业导师和系主任在学生职业规划和就业指导方面的职责定位，建立校友就业信息数据库，发挥校友在学生就业中的作用。</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rgbClr val="000000"/>
                          </a:solidFill>
                          <a:latin typeface="微软雅黑" pitchFamily="34" charset="-122"/>
                          <a:ea typeface="微软雅黑" pitchFamily="34" charset="-122"/>
                          <a:cs typeface="Times New Roman"/>
                        </a:rPr>
                        <a:t>学生处、就业办、通识教育学院</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9589">
                <a:tc vMerge="1">
                  <a:txBody>
                    <a:bodyPr/>
                    <a:lstStyle/>
                    <a:p>
                      <a:endParaRPr lang="zh-CN" altLang="en-US"/>
                    </a:p>
                  </a:txBody>
                  <a:tcPr/>
                </a:tc>
                <a:tc>
                  <a:txBody>
                    <a:bodyPr/>
                    <a:lstStyle/>
                    <a:p>
                      <a:pPr algn="just">
                        <a:spcAft>
                          <a:spcPts val="0"/>
                        </a:spcAft>
                      </a:pPr>
                      <a:r>
                        <a:rPr lang="en-US" sz="1200" b="1" kern="0">
                          <a:solidFill>
                            <a:srgbClr val="000000"/>
                          </a:solidFill>
                          <a:latin typeface="微软雅黑" pitchFamily="34" charset="-122"/>
                          <a:ea typeface="微软雅黑" pitchFamily="34" charset="-122"/>
                          <a:cs typeface="Times New Roman"/>
                        </a:rPr>
                        <a:t>3.</a:t>
                      </a:r>
                      <a:r>
                        <a:rPr lang="zh-CN" sz="1200" b="1" kern="0">
                          <a:solidFill>
                            <a:srgbClr val="000000"/>
                          </a:solidFill>
                          <a:latin typeface="微软雅黑" pitchFamily="34" charset="-122"/>
                          <a:ea typeface="微软雅黑" pitchFamily="34" charset="-122"/>
                          <a:cs typeface="Times New Roman"/>
                        </a:rPr>
                        <a:t>深化四年全覆盖的职业生涯指导体系</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a:solidFill>
                            <a:srgbClr val="000000"/>
                          </a:solidFill>
                          <a:latin typeface="微软雅黑" pitchFamily="34" charset="-122"/>
                          <a:ea typeface="微软雅黑" pitchFamily="34" charset="-122"/>
                          <a:cs typeface="Times New Roman"/>
                        </a:rPr>
                        <a:t>2016.3-2016.12</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修订职业发展课程大纲，引入职业测评软件，编写教学课本，探索适合我校学生的职业发展路径；</a:t>
                      </a:r>
                      <a:endParaRPr lang="zh-CN" sz="12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加强各学院与企业交流，推进职业指导前移，邀请业内专家学者或校友普及专业知识和行业背景；</a:t>
                      </a:r>
                      <a:endParaRPr lang="zh-CN" sz="12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与学生处合作，教育与指导一批职业发展师资队伍的专业化，建立和完善</a:t>
                      </a:r>
                      <a:r>
                        <a:rPr lang="en-US" sz="1200" b="1" kern="0" dirty="0">
                          <a:solidFill>
                            <a:srgbClr val="000000"/>
                          </a:solidFill>
                          <a:latin typeface="微软雅黑" pitchFamily="34" charset="-122"/>
                          <a:ea typeface="微软雅黑" pitchFamily="34" charset="-122"/>
                          <a:cs typeface="Times New Roman"/>
                        </a:rPr>
                        <a:t>6</a:t>
                      </a:r>
                      <a:r>
                        <a:rPr lang="zh-CN" sz="1200" b="1" kern="0" dirty="0">
                          <a:solidFill>
                            <a:srgbClr val="000000"/>
                          </a:solidFill>
                          <a:latin typeface="微软雅黑" pitchFamily="34" charset="-122"/>
                          <a:ea typeface="微软雅黑" pitchFamily="34" charset="-122"/>
                          <a:cs typeface="Times New Roman"/>
                        </a:rPr>
                        <a:t>个职业发展工作室，调研</a:t>
                      </a:r>
                      <a:r>
                        <a:rPr lang="en-US" sz="1200" b="1" kern="0" dirty="0">
                          <a:solidFill>
                            <a:srgbClr val="000000"/>
                          </a:solidFill>
                          <a:latin typeface="微软雅黑" pitchFamily="34" charset="-122"/>
                          <a:ea typeface="微软雅黑" pitchFamily="34" charset="-122"/>
                          <a:cs typeface="Times New Roman"/>
                        </a:rPr>
                        <a:t>2015</a:t>
                      </a:r>
                      <a:r>
                        <a:rPr lang="zh-CN" sz="1200" b="1" kern="0" dirty="0">
                          <a:solidFill>
                            <a:srgbClr val="000000"/>
                          </a:solidFill>
                          <a:latin typeface="微软雅黑" pitchFamily="34" charset="-122"/>
                          <a:ea typeface="微软雅黑" pitchFamily="34" charset="-122"/>
                          <a:cs typeface="Times New Roman"/>
                        </a:rPr>
                        <a:t>年新生的职业发展规划。</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rgbClr val="000000"/>
                          </a:solidFill>
                          <a:latin typeface="微软雅黑" pitchFamily="34" charset="-122"/>
                          <a:ea typeface="微软雅黑" pitchFamily="34" charset="-122"/>
                          <a:cs typeface="Times New Roman"/>
                        </a:rPr>
                        <a:t>就业办、学生处、教务处、各学院</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395536" y="267494"/>
            <a:ext cx="1107996" cy="461665"/>
          </a:xfrm>
          <a:prstGeom prst="rect">
            <a:avLst/>
          </a:prstGeom>
          <a:noFill/>
        </p:spPr>
        <p:txBody>
          <a:bodyPr wrap="none" rtlCol="0">
            <a:spAutoFit/>
          </a:bodyPr>
          <a:lstStyle/>
          <a:p>
            <a:r>
              <a:rPr lang="zh-CN" altLang="en-US" sz="2400" b="1" dirty="0" smtClean="0">
                <a:solidFill>
                  <a:srgbClr val="000000"/>
                </a:solidFill>
                <a:latin typeface="微软雅黑" pitchFamily="34" charset="-122"/>
                <a:ea typeface="微软雅黑" pitchFamily="34" charset="-122"/>
              </a:rPr>
              <a:t>学生面</a:t>
            </a:r>
            <a:endParaRPr lang="zh-CN" altLang="en-US" sz="2400" b="1" dirty="0">
              <a:solidFill>
                <a:srgbClr val="00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headEnd/>
            <a:tailEnd/>
          </a:ln>
        </p:spPr>
        <p:txBody>
          <a:bodyPr wrap="none" anchor="ctr"/>
          <a:lstStyle/>
          <a:p>
            <a:endParaRPr lang="zh-CN" altLang="en-US">
              <a:latin typeface="Calibri" pitchFamily="34" charset="0"/>
            </a:endParaRPr>
          </a:p>
        </p:txBody>
      </p:sp>
      <p:graphicFrame>
        <p:nvGraphicFramePr>
          <p:cNvPr id="4" name="表格 3"/>
          <p:cNvGraphicFramePr>
            <a:graphicFrameLocks noGrp="1"/>
          </p:cNvGraphicFramePr>
          <p:nvPr/>
        </p:nvGraphicFramePr>
        <p:xfrm>
          <a:off x="467544" y="851714"/>
          <a:ext cx="8280921" cy="4132851"/>
        </p:xfrm>
        <a:graphic>
          <a:graphicData uri="http://schemas.openxmlformats.org/drawingml/2006/table">
            <a:tbl>
              <a:tblPr/>
              <a:tblGrid>
                <a:gridCol w="1008112"/>
                <a:gridCol w="1209990"/>
                <a:gridCol w="887242"/>
                <a:gridCol w="4288334"/>
                <a:gridCol w="887243"/>
              </a:tblGrid>
              <a:tr h="288033">
                <a:tc>
                  <a:txBody>
                    <a:bodyPr/>
                    <a:lstStyle/>
                    <a:p>
                      <a:pPr algn="ctr">
                        <a:spcAft>
                          <a:spcPts val="0"/>
                        </a:spcAft>
                      </a:pPr>
                      <a:r>
                        <a:rPr lang="zh-CN" sz="1200" b="1" kern="0" dirty="0">
                          <a:solidFill>
                            <a:srgbClr val="000000"/>
                          </a:solidFill>
                          <a:latin typeface="微软雅黑" pitchFamily="34" charset="-122"/>
                          <a:ea typeface="微软雅黑" pitchFamily="34" charset="-122"/>
                          <a:cs typeface="Times New Roman"/>
                        </a:rPr>
                        <a:t>分项计划名称</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400" b="1" kern="0" dirty="0" smtClean="0">
                          <a:solidFill>
                            <a:srgbClr val="000000"/>
                          </a:solidFill>
                          <a:latin typeface="微软雅黑" pitchFamily="34" charset="-122"/>
                          <a:ea typeface="微软雅黑" pitchFamily="34" charset="-122"/>
                          <a:cs typeface="Times New Roman"/>
                        </a:rPr>
                        <a:t>具体</a:t>
                      </a:r>
                      <a:r>
                        <a:rPr lang="zh-CN" altLang="en-US" sz="1400" b="1" kern="0" dirty="0" smtClean="0">
                          <a:solidFill>
                            <a:srgbClr val="000000"/>
                          </a:solidFill>
                          <a:latin typeface="微软雅黑" pitchFamily="34" charset="-122"/>
                          <a:ea typeface="微软雅黑" pitchFamily="34" charset="-122"/>
                          <a:cs typeface="Times New Roman"/>
                        </a:rPr>
                        <a:t>项目</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400" b="1" kern="0">
                          <a:solidFill>
                            <a:srgbClr val="000000"/>
                          </a:solidFill>
                          <a:latin typeface="微软雅黑" pitchFamily="34" charset="-122"/>
                          <a:ea typeface="微软雅黑" pitchFamily="34" charset="-122"/>
                          <a:cs typeface="Times New Roman"/>
                        </a:rPr>
                        <a:t>实施时间</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400" b="1" kern="0">
                          <a:solidFill>
                            <a:srgbClr val="000000"/>
                          </a:solidFill>
                          <a:latin typeface="微软雅黑" pitchFamily="34" charset="-122"/>
                          <a:ea typeface="微软雅黑" pitchFamily="34" charset="-122"/>
                          <a:cs typeface="Times New Roman"/>
                        </a:rPr>
                        <a:t>绩效目标</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Times New Roman"/>
                        </a:rPr>
                        <a:t>责任部门</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41526">
                <a:tc rowSpan="5">
                  <a:txBody>
                    <a:bodyPr/>
                    <a:lstStyle/>
                    <a:p>
                      <a:pPr algn="just">
                        <a:spcAft>
                          <a:spcPts val="0"/>
                        </a:spcAft>
                      </a:pPr>
                      <a:r>
                        <a:rPr lang="en-US" sz="1400" b="1" kern="100" dirty="0">
                          <a:solidFill>
                            <a:srgbClr val="000000"/>
                          </a:solidFill>
                          <a:latin typeface="微软雅黑" pitchFamily="34" charset="-122"/>
                          <a:ea typeface="微软雅黑" pitchFamily="34" charset="-122"/>
                          <a:cs typeface="Times New Roman"/>
                        </a:rPr>
                        <a:t>D-1 </a:t>
                      </a:r>
                      <a:r>
                        <a:rPr lang="zh-CN" sz="1400" b="1" kern="100" dirty="0">
                          <a:solidFill>
                            <a:srgbClr val="000000"/>
                          </a:solidFill>
                          <a:latin typeface="微软雅黑" pitchFamily="34" charset="-122"/>
                          <a:ea typeface="微软雅黑" pitchFamily="34" charset="-122"/>
                          <a:cs typeface="Times New Roman"/>
                        </a:rPr>
                        <a:t>提升管理效率</a:t>
                      </a: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1.</a:t>
                      </a:r>
                      <a:r>
                        <a:rPr lang="zh-CN" sz="1400" b="1" kern="0" dirty="0">
                          <a:solidFill>
                            <a:srgbClr val="000000"/>
                          </a:solidFill>
                          <a:latin typeface="微软雅黑" pitchFamily="34" charset="-122"/>
                          <a:ea typeface="微软雅黑" pitchFamily="34" charset="-122"/>
                          <a:cs typeface="Times New Roman"/>
                        </a:rPr>
                        <a:t>深化两级管理</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2016.1-2016.12</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制定二级学院管考</a:t>
                      </a:r>
                      <a:r>
                        <a:rPr lang="en-US" sz="1400" b="1" kern="0" dirty="0">
                          <a:solidFill>
                            <a:srgbClr val="000000"/>
                          </a:solidFill>
                          <a:latin typeface="微软雅黑" pitchFamily="34" charset="-122"/>
                          <a:ea typeface="微软雅黑" pitchFamily="34" charset="-122"/>
                          <a:cs typeface="Times New Roman"/>
                        </a:rPr>
                        <a:t>KPI</a:t>
                      </a:r>
                      <a:r>
                        <a:rPr lang="zh-CN" sz="1400" b="1" kern="0" dirty="0">
                          <a:solidFill>
                            <a:srgbClr val="000000"/>
                          </a:solidFill>
                          <a:latin typeface="微软雅黑" pitchFamily="34" charset="-122"/>
                          <a:ea typeface="微软雅黑" pitchFamily="34" charset="-122"/>
                          <a:cs typeface="Times New Roman"/>
                        </a:rPr>
                        <a:t>，并开展测试工作（校办）；</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在</a:t>
                      </a:r>
                      <a:r>
                        <a:rPr lang="en-US" sz="1400" b="1" kern="0" dirty="0">
                          <a:solidFill>
                            <a:srgbClr val="000000"/>
                          </a:solidFill>
                          <a:latin typeface="微软雅黑" pitchFamily="34" charset="-122"/>
                          <a:ea typeface="微软雅黑" pitchFamily="34" charset="-122"/>
                          <a:cs typeface="Times New Roman"/>
                        </a:rPr>
                        <a:t>2-3</a:t>
                      </a:r>
                      <a:r>
                        <a:rPr lang="zh-CN" sz="1400" b="1" kern="0" dirty="0">
                          <a:solidFill>
                            <a:srgbClr val="000000"/>
                          </a:solidFill>
                          <a:latin typeface="微软雅黑" pitchFamily="34" charset="-122"/>
                          <a:ea typeface="微软雅黑" pitchFamily="34" charset="-122"/>
                          <a:cs typeface="Times New Roman"/>
                        </a:rPr>
                        <a:t>个学院开展两级管理试点（含工作量改革）（人事处）；</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校办、人事处等、各学院</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3433">
                <a:tc vMerge="1">
                  <a:txBody>
                    <a:bodyPr/>
                    <a:lstStyle/>
                    <a:p>
                      <a:endParaRPr lang="zh-CN" altLang="en-US"/>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2.</a:t>
                      </a:r>
                      <a:r>
                        <a:rPr lang="zh-CN" sz="1400" b="1" kern="0">
                          <a:solidFill>
                            <a:srgbClr val="000000"/>
                          </a:solidFill>
                          <a:latin typeface="微软雅黑" pitchFamily="34" charset="-122"/>
                          <a:ea typeface="微软雅黑" pitchFamily="34" charset="-122"/>
                          <a:cs typeface="Times New Roman"/>
                        </a:rPr>
                        <a:t>推进</a:t>
                      </a:r>
                      <a:r>
                        <a:rPr lang="en-US" sz="1400" b="1" kern="0">
                          <a:solidFill>
                            <a:srgbClr val="000000"/>
                          </a:solidFill>
                          <a:latin typeface="微软雅黑" pitchFamily="34" charset="-122"/>
                          <a:ea typeface="微软雅黑" pitchFamily="34" charset="-122"/>
                          <a:cs typeface="Times New Roman"/>
                        </a:rPr>
                        <a:t>SOP</a:t>
                      </a:r>
                      <a:r>
                        <a:rPr lang="zh-CN" sz="1400" b="1" kern="0">
                          <a:solidFill>
                            <a:srgbClr val="000000"/>
                          </a:solidFill>
                          <a:latin typeface="微软雅黑" pitchFamily="34" charset="-122"/>
                          <a:ea typeface="微软雅黑" pitchFamily="34" charset="-122"/>
                          <a:cs typeface="Times New Roman"/>
                        </a:rPr>
                        <a:t>建设</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2016.1-2016.12</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上半年完成职能处室面向学生服务事项</a:t>
                      </a:r>
                      <a:r>
                        <a:rPr lang="en-US" sz="1400" b="1" kern="0" dirty="0">
                          <a:solidFill>
                            <a:srgbClr val="000000"/>
                          </a:solidFill>
                          <a:latin typeface="微软雅黑" pitchFamily="34" charset="-122"/>
                          <a:ea typeface="微软雅黑" pitchFamily="34" charset="-122"/>
                          <a:cs typeface="Times New Roman"/>
                        </a:rPr>
                        <a:t>SOP</a:t>
                      </a:r>
                      <a:r>
                        <a:rPr lang="zh-CN" sz="1400" b="1" kern="0" dirty="0">
                          <a:solidFill>
                            <a:srgbClr val="000000"/>
                          </a:solidFill>
                          <a:latin typeface="微软雅黑" pitchFamily="34" charset="-122"/>
                          <a:ea typeface="微软雅黑" pitchFamily="34" charset="-122"/>
                          <a:cs typeface="Times New Roman"/>
                        </a:rPr>
                        <a:t>建设工作，并全部对外公示展示。</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上半年相关处室完成面向教师的各项服务工作的</a:t>
                      </a:r>
                      <a:r>
                        <a:rPr lang="en-US" sz="1400" b="1" kern="0" dirty="0">
                          <a:solidFill>
                            <a:srgbClr val="000000"/>
                          </a:solidFill>
                          <a:latin typeface="微软雅黑" pitchFamily="34" charset="-122"/>
                          <a:ea typeface="微软雅黑" pitchFamily="34" charset="-122"/>
                          <a:cs typeface="Times New Roman"/>
                        </a:rPr>
                        <a:t>SOP</a:t>
                      </a:r>
                      <a:r>
                        <a:rPr lang="zh-CN" sz="1400" b="1" kern="0" dirty="0">
                          <a:solidFill>
                            <a:srgbClr val="000000"/>
                          </a:solidFill>
                          <a:latin typeface="微软雅黑" pitchFamily="34" charset="-122"/>
                          <a:ea typeface="微软雅黑" pitchFamily="34" charset="-122"/>
                          <a:cs typeface="Times New Roman"/>
                        </a:rPr>
                        <a:t>建设，并全部对外公示展示。</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下半年各职能处室完成各项工作</a:t>
                      </a:r>
                      <a:r>
                        <a:rPr lang="en-US" sz="1400" b="1" kern="0" dirty="0">
                          <a:solidFill>
                            <a:srgbClr val="000000"/>
                          </a:solidFill>
                          <a:latin typeface="微软雅黑" pitchFamily="34" charset="-122"/>
                          <a:ea typeface="微软雅黑" pitchFamily="34" charset="-122"/>
                          <a:cs typeface="Times New Roman"/>
                        </a:rPr>
                        <a:t>SOP</a:t>
                      </a:r>
                      <a:r>
                        <a:rPr lang="zh-CN" sz="1400" b="1" kern="0" dirty="0">
                          <a:solidFill>
                            <a:srgbClr val="000000"/>
                          </a:solidFill>
                          <a:latin typeface="微软雅黑" pitchFamily="34" charset="-122"/>
                          <a:ea typeface="微软雅黑" pitchFamily="34" charset="-122"/>
                          <a:cs typeface="Times New Roman"/>
                        </a:rPr>
                        <a:t>建设（含对外窗口服务和内部管理流程）</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校办</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145">
                <a:tc vMerge="1">
                  <a:txBody>
                    <a:bodyPr/>
                    <a:lstStyle/>
                    <a:p>
                      <a:endParaRPr lang="zh-CN" altLang="en-US"/>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3.</a:t>
                      </a:r>
                      <a:r>
                        <a:rPr lang="zh-CN" sz="1400" b="1" kern="0">
                          <a:solidFill>
                            <a:srgbClr val="000000"/>
                          </a:solidFill>
                          <a:latin typeface="微软雅黑" pitchFamily="34" charset="-122"/>
                          <a:ea typeface="微软雅黑" pitchFamily="34" charset="-122"/>
                          <a:cs typeface="Times New Roman"/>
                        </a:rPr>
                        <a:t>加强内部制度体系建设</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2016.1-2016.12</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修订章程、办公会议事规则等重要文件</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出台《规章制度汇编（</a:t>
                      </a:r>
                      <a:r>
                        <a:rPr lang="en-US" sz="1400" b="1" kern="0" dirty="0">
                          <a:solidFill>
                            <a:srgbClr val="000000"/>
                          </a:solidFill>
                          <a:latin typeface="微软雅黑" pitchFamily="34" charset="-122"/>
                          <a:ea typeface="微软雅黑" pitchFamily="34" charset="-122"/>
                          <a:cs typeface="Times New Roman"/>
                        </a:rPr>
                        <a:t>2016</a:t>
                      </a:r>
                      <a:r>
                        <a:rPr lang="zh-CN" sz="1400" b="1" kern="0" dirty="0">
                          <a:solidFill>
                            <a:srgbClr val="000000"/>
                          </a:solidFill>
                          <a:latin typeface="微软雅黑" pitchFamily="34" charset="-122"/>
                          <a:ea typeface="微软雅黑" pitchFamily="34" charset="-122"/>
                          <a:cs typeface="Times New Roman"/>
                        </a:rPr>
                        <a:t>）》</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校办</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63">
                <a:tc vMerge="1">
                  <a:txBody>
                    <a:bodyPr/>
                    <a:lstStyle/>
                    <a:p>
                      <a:endParaRPr lang="zh-CN" altLang="en-US"/>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4.</a:t>
                      </a:r>
                      <a:r>
                        <a:rPr lang="zh-CN" sz="1400" b="1" kern="0">
                          <a:solidFill>
                            <a:srgbClr val="000000"/>
                          </a:solidFill>
                          <a:latin typeface="微软雅黑" pitchFamily="34" charset="-122"/>
                          <a:ea typeface="微软雅黑" pitchFamily="34" charset="-122"/>
                          <a:cs typeface="Times New Roman"/>
                        </a:rPr>
                        <a:t>推动定岗定编工作</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2016.1-2016.12</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编制《岗位说明书》</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推进机关定岗定责</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校办</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145">
                <a:tc vMerge="1">
                  <a:txBody>
                    <a:bodyPr/>
                    <a:lstStyle/>
                    <a:p>
                      <a:endParaRPr lang="zh-CN" altLang="en-US"/>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5.</a:t>
                      </a:r>
                      <a:r>
                        <a:rPr lang="zh-CN" sz="1400" b="1" kern="0">
                          <a:solidFill>
                            <a:srgbClr val="000000"/>
                          </a:solidFill>
                          <a:latin typeface="微软雅黑" pitchFamily="34" charset="-122"/>
                          <a:ea typeface="微软雅黑" pitchFamily="34" charset="-122"/>
                          <a:cs typeface="Times New Roman"/>
                        </a:rPr>
                        <a:t>启动大部制改革试点</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2016.1-2016.12</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开展大部制校内外调研工作，草拟《大部制改革方案》</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推动</a:t>
                      </a:r>
                      <a:r>
                        <a:rPr lang="en-US" sz="1400" b="1" kern="0" dirty="0">
                          <a:solidFill>
                            <a:srgbClr val="000000"/>
                          </a:solidFill>
                          <a:latin typeface="微软雅黑" pitchFamily="34" charset="-122"/>
                          <a:ea typeface="微软雅黑" pitchFamily="34" charset="-122"/>
                          <a:cs typeface="Times New Roman"/>
                        </a:rPr>
                        <a:t>1-2</a:t>
                      </a:r>
                      <a:r>
                        <a:rPr lang="zh-CN" sz="1400" b="1" kern="0" dirty="0">
                          <a:solidFill>
                            <a:srgbClr val="000000"/>
                          </a:solidFill>
                          <a:latin typeface="微软雅黑" pitchFamily="34" charset="-122"/>
                          <a:ea typeface="微软雅黑" pitchFamily="34" charset="-122"/>
                          <a:cs typeface="Times New Roman"/>
                        </a:rPr>
                        <a:t>个大部建设</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校办</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467544" y="267494"/>
            <a:ext cx="1107996" cy="461665"/>
          </a:xfrm>
          <a:prstGeom prst="rect">
            <a:avLst/>
          </a:prstGeom>
          <a:noFill/>
        </p:spPr>
        <p:txBody>
          <a:bodyPr wrap="none" rtlCol="0">
            <a:spAutoFit/>
          </a:bodyPr>
          <a:lstStyle/>
          <a:p>
            <a:r>
              <a:rPr lang="zh-CN" altLang="en-US" sz="2400" b="1" dirty="0" smtClean="0">
                <a:solidFill>
                  <a:srgbClr val="000000"/>
                </a:solidFill>
                <a:latin typeface="微软雅黑" pitchFamily="34" charset="-122"/>
                <a:ea typeface="微软雅黑" pitchFamily="34" charset="-122"/>
              </a:rPr>
              <a:t>全校面</a:t>
            </a:r>
            <a:endParaRPr lang="zh-CN" altLang="en-US" sz="2400" b="1" dirty="0">
              <a:solidFill>
                <a:srgbClr val="00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headEnd/>
            <a:tailEnd/>
          </a:ln>
        </p:spPr>
        <p:txBody>
          <a:bodyPr wrap="none" anchor="ctr"/>
          <a:lstStyle/>
          <a:p>
            <a:endParaRPr lang="zh-CN" altLang="en-US">
              <a:latin typeface="Calibri" pitchFamily="34" charset="0"/>
            </a:endParaRPr>
          </a:p>
        </p:txBody>
      </p:sp>
      <p:graphicFrame>
        <p:nvGraphicFramePr>
          <p:cNvPr id="4" name="表格 3"/>
          <p:cNvGraphicFramePr>
            <a:graphicFrameLocks noGrp="1"/>
          </p:cNvGraphicFramePr>
          <p:nvPr/>
        </p:nvGraphicFramePr>
        <p:xfrm>
          <a:off x="395535" y="896401"/>
          <a:ext cx="8424936" cy="4169865"/>
        </p:xfrm>
        <a:graphic>
          <a:graphicData uri="http://schemas.openxmlformats.org/drawingml/2006/table">
            <a:tbl>
              <a:tblPr/>
              <a:tblGrid>
                <a:gridCol w="936105"/>
                <a:gridCol w="1080120"/>
                <a:gridCol w="720080"/>
                <a:gridCol w="4922879"/>
                <a:gridCol w="765752"/>
              </a:tblGrid>
              <a:tr h="326609">
                <a:tc>
                  <a:txBody>
                    <a:bodyPr/>
                    <a:lstStyle/>
                    <a:p>
                      <a:pPr algn="ctr">
                        <a:spcAft>
                          <a:spcPts val="0"/>
                        </a:spcAft>
                      </a:pPr>
                      <a:r>
                        <a:rPr lang="zh-CN" altLang="en-US" sz="1100" b="1" kern="100" dirty="0" smtClean="0">
                          <a:solidFill>
                            <a:srgbClr val="000000"/>
                          </a:solidFill>
                          <a:latin typeface="微软雅黑" pitchFamily="34" charset="-122"/>
                          <a:ea typeface="微软雅黑" pitchFamily="34" charset="-122"/>
                          <a:cs typeface="Times New Roman"/>
                        </a:rPr>
                        <a:t>分项计划名称</a:t>
                      </a:r>
                      <a:endParaRPr lang="zh-CN" sz="11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1" kern="100" dirty="0" smtClean="0">
                          <a:solidFill>
                            <a:srgbClr val="000000"/>
                          </a:solidFill>
                          <a:latin typeface="微软雅黑" pitchFamily="34" charset="-122"/>
                          <a:ea typeface="微软雅黑" pitchFamily="34" charset="-122"/>
                          <a:cs typeface="Times New Roman"/>
                        </a:rPr>
                        <a:t>具体项目</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1" kern="100" dirty="0" smtClean="0">
                          <a:solidFill>
                            <a:srgbClr val="000000"/>
                          </a:solidFill>
                          <a:latin typeface="微软雅黑" pitchFamily="34" charset="-122"/>
                          <a:ea typeface="微软雅黑" pitchFamily="34" charset="-122"/>
                          <a:cs typeface="Times New Roman"/>
                        </a:rPr>
                        <a:t>实施时间</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spcAft>
                          <a:spcPts val="0"/>
                        </a:spcAft>
                        <a:buFont typeface="Wingdings"/>
                        <a:buNone/>
                      </a:pPr>
                      <a:r>
                        <a:rPr lang="zh-CN" altLang="en-US" sz="1200" b="1" kern="100" dirty="0" smtClean="0">
                          <a:solidFill>
                            <a:srgbClr val="000000"/>
                          </a:solidFill>
                          <a:latin typeface="微软雅黑" pitchFamily="34" charset="-122"/>
                          <a:ea typeface="微软雅黑" pitchFamily="34" charset="-122"/>
                          <a:cs typeface="Times New Roman"/>
                        </a:rPr>
                        <a:t>绩效目标</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1" kern="100" dirty="0" smtClean="0">
                          <a:solidFill>
                            <a:srgbClr val="000000"/>
                          </a:solidFill>
                          <a:latin typeface="微软雅黑" pitchFamily="34" charset="-122"/>
                          <a:ea typeface="微软雅黑" pitchFamily="34" charset="-122"/>
                          <a:cs typeface="Times New Roman"/>
                        </a:rPr>
                        <a:t>责任部门</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080">
                <a:tc rowSpan="8">
                  <a:txBody>
                    <a:bodyPr/>
                    <a:lstStyle/>
                    <a:p>
                      <a:pPr algn="just">
                        <a:spcAft>
                          <a:spcPts val="0"/>
                        </a:spcAft>
                      </a:pPr>
                      <a:r>
                        <a:rPr lang="en-US" sz="1200" b="1" kern="0" dirty="0" smtClean="0">
                          <a:solidFill>
                            <a:srgbClr val="000000"/>
                          </a:solidFill>
                          <a:latin typeface="微软雅黑" pitchFamily="34" charset="-122"/>
                          <a:ea typeface="微软雅黑" pitchFamily="34" charset="-122"/>
                          <a:cs typeface="Times New Roman"/>
                        </a:rPr>
                        <a:t>D-2 </a:t>
                      </a:r>
                      <a:r>
                        <a:rPr lang="zh-CN" sz="1200" b="1" kern="0" dirty="0">
                          <a:solidFill>
                            <a:srgbClr val="000000"/>
                          </a:solidFill>
                          <a:latin typeface="微软雅黑" pitchFamily="34" charset="-122"/>
                          <a:ea typeface="微软雅黑" pitchFamily="34" charset="-122"/>
                          <a:cs typeface="Times New Roman"/>
                        </a:rPr>
                        <a:t>建设智慧校园</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dirty="0">
                          <a:solidFill>
                            <a:srgbClr val="000000"/>
                          </a:solidFill>
                          <a:latin typeface="微软雅黑" pitchFamily="34" charset="-122"/>
                          <a:ea typeface="微软雅黑" pitchFamily="34" charset="-122"/>
                          <a:cs typeface="Times New Roman"/>
                        </a:rPr>
                        <a:t>1.</a:t>
                      </a:r>
                      <a:r>
                        <a:rPr lang="zh-CN" sz="1200" b="1" kern="0" dirty="0">
                          <a:solidFill>
                            <a:srgbClr val="000000"/>
                          </a:solidFill>
                          <a:latin typeface="微软雅黑" pitchFamily="34" charset="-122"/>
                          <a:ea typeface="微软雅黑" pitchFamily="34" charset="-122"/>
                          <a:cs typeface="Times New Roman"/>
                        </a:rPr>
                        <a:t>视频会议系统</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b="1" kern="0" dirty="0">
                          <a:solidFill>
                            <a:srgbClr val="000000"/>
                          </a:solidFill>
                          <a:latin typeface="微软雅黑" pitchFamily="34" charset="-122"/>
                          <a:ea typeface="微软雅黑" pitchFamily="34" charset="-122"/>
                          <a:cs typeface="Times New Roman"/>
                        </a:rPr>
                        <a:t>2016.1-2016.7</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200" b="1" kern="0">
                          <a:solidFill>
                            <a:srgbClr val="000000"/>
                          </a:solidFill>
                          <a:latin typeface="微软雅黑" pitchFamily="34" charset="-122"/>
                          <a:ea typeface="微软雅黑" pitchFamily="34" charset="-122"/>
                          <a:cs typeface="Times New Roman"/>
                        </a:rPr>
                        <a:t>将各类数据和图像等信息以声图并茂的视觉和听觉效果，将信息传递给会议的出席者。</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a:solidFill>
                            <a:srgbClr val="000000"/>
                          </a:solidFill>
                          <a:latin typeface="微软雅黑" pitchFamily="34" charset="-122"/>
                          <a:ea typeface="微软雅黑" pitchFamily="34" charset="-122"/>
                          <a:cs typeface="Times New Roman"/>
                        </a:rPr>
                        <a:t>信息办、校办</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080">
                <a:tc vMerge="1">
                  <a:txBody>
                    <a:bodyPr/>
                    <a:lstStyle/>
                    <a:p>
                      <a:endParaRPr lang="zh-CN" altLang="en-US"/>
                    </a:p>
                  </a:txBody>
                  <a:tcPr/>
                </a:tc>
                <a:tc>
                  <a:txBody>
                    <a:bodyPr/>
                    <a:lstStyle/>
                    <a:p>
                      <a:pPr algn="just">
                        <a:spcAft>
                          <a:spcPts val="0"/>
                        </a:spcAft>
                      </a:pPr>
                      <a:r>
                        <a:rPr lang="en-US" sz="1200" b="1" kern="0" dirty="0">
                          <a:solidFill>
                            <a:srgbClr val="000000"/>
                          </a:solidFill>
                          <a:latin typeface="微软雅黑" pitchFamily="34" charset="-122"/>
                          <a:ea typeface="微软雅黑" pitchFamily="34" charset="-122"/>
                          <a:cs typeface="Times New Roman"/>
                        </a:rPr>
                        <a:t>2.</a:t>
                      </a:r>
                      <a:r>
                        <a:rPr lang="zh-CN" sz="1200" b="1" kern="0" dirty="0">
                          <a:solidFill>
                            <a:srgbClr val="000000"/>
                          </a:solidFill>
                          <a:latin typeface="微软雅黑" pitchFamily="34" charset="-122"/>
                          <a:ea typeface="微软雅黑" pitchFamily="34" charset="-122"/>
                          <a:cs typeface="Times New Roman"/>
                        </a:rPr>
                        <a:t>财务报销系统</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b="1" kern="0" dirty="0">
                          <a:solidFill>
                            <a:srgbClr val="000000"/>
                          </a:solidFill>
                          <a:latin typeface="微软雅黑" pitchFamily="34" charset="-122"/>
                          <a:ea typeface="微软雅黑" pitchFamily="34" charset="-122"/>
                          <a:cs typeface="Times New Roman"/>
                        </a:rPr>
                        <a:t>2016.4-2016.7</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各级主管可以在任何时间进行签批，实现费用支出多级主动监督和审批。</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rgbClr val="000000"/>
                          </a:solidFill>
                          <a:latin typeface="微软雅黑" pitchFamily="34" charset="-122"/>
                          <a:ea typeface="微软雅黑" pitchFamily="34" charset="-122"/>
                          <a:cs typeface="Times New Roman"/>
                        </a:rPr>
                        <a:t>信息办、校办、财务</a:t>
                      </a:r>
                      <a:r>
                        <a:rPr lang="zh-CN" sz="1200" b="1" kern="0" dirty="0" smtClean="0">
                          <a:solidFill>
                            <a:srgbClr val="000000"/>
                          </a:solidFill>
                          <a:latin typeface="微软雅黑" pitchFamily="34" charset="-122"/>
                          <a:ea typeface="微软雅黑" pitchFamily="34" charset="-122"/>
                          <a:cs typeface="Times New Roman"/>
                        </a:rPr>
                        <a:t>处</a:t>
                      </a:r>
                      <a:r>
                        <a:rPr lang="zh-CN" altLang="en-US" sz="1200" b="1" kern="0" dirty="0" smtClean="0">
                          <a:solidFill>
                            <a:srgbClr val="000000"/>
                          </a:solidFill>
                          <a:latin typeface="微软雅黑" pitchFamily="34" charset="-122"/>
                          <a:ea typeface="微软雅黑" pitchFamily="34" charset="-122"/>
                          <a:cs typeface="Times New Roman"/>
                        </a:rPr>
                        <a:t>等</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080">
                <a:tc vMerge="1">
                  <a:txBody>
                    <a:bodyPr/>
                    <a:lstStyle/>
                    <a:p>
                      <a:endParaRPr lang="zh-CN" altLang="en-US"/>
                    </a:p>
                  </a:txBody>
                  <a:tcPr/>
                </a:tc>
                <a:tc>
                  <a:txBody>
                    <a:bodyPr/>
                    <a:lstStyle/>
                    <a:p>
                      <a:pPr algn="just">
                        <a:spcAft>
                          <a:spcPts val="0"/>
                        </a:spcAft>
                      </a:pPr>
                      <a:r>
                        <a:rPr lang="en-US" sz="1200" b="1" kern="0">
                          <a:solidFill>
                            <a:srgbClr val="000000"/>
                          </a:solidFill>
                          <a:latin typeface="微软雅黑" pitchFamily="34" charset="-122"/>
                          <a:ea typeface="微软雅黑" pitchFamily="34" charset="-122"/>
                          <a:cs typeface="Times New Roman"/>
                        </a:rPr>
                        <a:t>3.</a:t>
                      </a:r>
                      <a:r>
                        <a:rPr lang="zh-CN" sz="1200" b="1" kern="0">
                          <a:solidFill>
                            <a:srgbClr val="000000"/>
                          </a:solidFill>
                          <a:latin typeface="微软雅黑" pitchFamily="34" charset="-122"/>
                          <a:ea typeface="微软雅黑" pitchFamily="34" charset="-122"/>
                          <a:cs typeface="Times New Roman"/>
                        </a:rPr>
                        <a:t>网络教学互动平台</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b="1" kern="0" dirty="0">
                          <a:solidFill>
                            <a:srgbClr val="000000"/>
                          </a:solidFill>
                          <a:latin typeface="微软雅黑" pitchFamily="34" charset="-122"/>
                          <a:ea typeface="微软雅黑" pitchFamily="34" charset="-122"/>
                          <a:cs typeface="Times New Roman"/>
                        </a:rPr>
                        <a:t>2016.7-2016.12</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建成以自主学习、协同学习为主要特征，能实现教</a:t>
                      </a:r>
                      <a:r>
                        <a:rPr lang="en-US" sz="1200" b="1" kern="0" dirty="0">
                          <a:solidFill>
                            <a:srgbClr val="000000"/>
                          </a:solidFill>
                          <a:latin typeface="微软雅黑" pitchFamily="34" charset="-122"/>
                          <a:ea typeface="微软雅黑" pitchFamily="34" charset="-122"/>
                          <a:cs typeface="Times New Roman"/>
                        </a:rPr>
                        <a:t>/</a:t>
                      </a:r>
                      <a:r>
                        <a:rPr lang="zh-CN" sz="1200" b="1" kern="0" dirty="0">
                          <a:solidFill>
                            <a:srgbClr val="000000"/>
                          </a:solidFill>
                          <a:latin typeface="微软雅黑" pitchFamily="34" charset="-122"/>
                          <a:ea typeface="微软雅黑" pitchFamily="34" charset="-122"/>
                          <a:cs typeface="Times New Roman"/>
                        </a:rPr>
                        <a:t>学</a:t>
                      </a:r>
                      <a:r>
                        <a:rPr lang="en-US" sz="1200" b="1" kern="0" dirty="0">
                          <a:solidFill>
                            <a:srgbClr val="000000"/>
                          </a:solidFill>
                          <a:latin typeface="微软雅黑" pitchFamily="34" charset="-122"/>
                          <a:ea typeface="微软雅黑" pitchFamily="34" charset="-122"/>
                          <a:cs typeface="Times New Roman"/>
                        </a:rPr>
                        <a:t>/</a:t>
                      </a:r>
                      <a:r>
                        <a:rPr lang="zh-CN" sz="1200" b="1" kern="0" dirty="0">
                          <a:solidFill>
                            <a:srgbClr val="000000"/>
                          </a:solidFill>
                          <a:latin typeface="微软雅黑" pitchFamily="34" charset="-122"/>
                          <a:ea typeface="微软雅黑" pitchFamily="34" charset="-122"/>
                          <a:cs typeface="Times New Roman"/>
                        </a:rPr>
                        <a:t>管全过程的课程建设和互动系统。</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a:solidFill>
                            <a:srgbClr val="000000"/>
                          </a:solidFill>
                          <a:latin typeface="微软雅黑" pitchFamily="34" charset="-122"/>
                          <a:ea typeface="微软雅黑" pitchFamily="34" charset="-122"/>
                          <a:cs typeface="Times New Roman"/>
                        </a:rPr>
                        <a:t>信息办、教务处</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360">
                <a:tc vMerge="1">
                  <a:txBody>
                    <a:bodyPr/>
                    <a:lstStyle/>
                    <a:p>
                      <a:endParaRPr lang="zh-CN" altLang="en-US"/>
                    </a:p>
                  </a:txBody>
                  <a:tcPr/>
                </a:tc>
                <a:tc>
                  <a:txBody>
                    <a:bodyPr/>
                    <a:lstStyle/>
                    <a:p>
                      <a:pPr algn="just">
                        <a:spcAft>
                          <a:spcPts val="0"/>
                        </a:spcAft>
                      </a:pPr>
                      <a:r>
                        <a:rPr lang="en-US" sz="1200" b="1" kern="0">
                          <a:solidFill>
                            <a:srgbClr val="000000"/>
                          </a:solidFill>
                          <a:latin typeface="微软雅黑" pitchFamily="34" charset="-122"/>
                          <a:ea typeface="微软雅黑" pitchFamily="34" charset="-122"/>
                          <a:cs typeface="Times New Roman"/>
                        </a:rPr>
                        <a:t>4.</a:t>
                      </a:r>
                      <a:r>
                        <a:rPr lang="zh-CN" sz="1200" b="1" kern="0">
                          <a:solidFill>
                            <a:srgbClr val="000000"/>
                          </a:solidFill>
                          <a:latin typeface="微软雅黑" pitchFamily="34" charset="-122"/>
                          <a:ea typeface="微软雅黑" pitchFamily="34" charset="-122"/>
                          <a:cs typeface="Times New Roman"/>
                        </a:rPr>
                        <a:t>教学基本状态数据库及评估系统</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b="1" kern="0">
                          <a:solidFill>
                            <a:srgbClr val="000000"/>
                          </a:solidFill>
                          <a:latin typeface="微软雅黑" pitchFamily="34" charset="-122"/>
                          <a:ea typeface="微软雅黑" pitchFamily="34" charset="-122"/>
                          <a:cs typeface="Times New Roman"/>
                        </a:rPr>
                        <a:t>2016.5-2016.12</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分析《全国高校教学基本状态数据库》以及本科评估资料库，完成基础数据信息的录入、修改和完善，反映学校的教学常态。</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a:solidFill>
                            <a:srgbClr val="000000"/>
                          </a:solidFill>
                          <a:latin typeface="微软雅黑" pitchFamily="34" charset="-122"/>
                          <a:ea typeface="微软雅黑" pitchFamily="34" charset="-122"/>
                          <a:cs typeface="Times New Roman"/>
                        </a:rPr>
                        <a:t>信息办、教务处</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324">
                <a:tc vMerge="1">
                  <a:txBody>
                    <a:bodyPr/>
                    <a:lstStyle/>
                    <a:p>
                      <a:endParaRPr lang="zh-CN" altLang="en-US"/>
                    </a:p>
                  </a:txBody>
                  <a:tcPr/>
                </a:tc>
                <a:tc>
                  <a:txBody>
                    <a:bodyPr/>
                    <a:lstStyle/>
                    <a:p>
                      <a:pPr algn="just">
                        <a:spcAft>
                          <a:spcPts val="0"/>
                        </a:spcAft>
                      </a:pPr>
                      <a:r>
                        <a:rPr lang="en-US" sz="1200" b="1" kern="0">
                          <a:solidFill>
                            <a:srgbClr val="000000"/>
                          </a:solidFill>
                          <a:latin typeface="微软雅黑" pitchFamily="34" charset="-122"/>
                          <a:ea typeface="微软雅黑" pitchFamily="34" charset="-122"/>
                          <a:cs typeface="Times New Roman"/>
                        </a:rPr>
                        <a:t>5. </a:t>
                      </a:r>
                      <a:r>
                        <a:rPr lang="zh-CN" sz="1200" b="1" kern="0">
                          <a:solidFill>
                            <a:srgbClr val="000000"/>
                          </a:solidFill>
                          <a:latin typeface="微软雅黑" pitchFamily="34" charset="-122"/>
                          <a:ea typeface="微软雅黑" pitchFamily="34" charset="-122"/>
                          <a:cs typeface="Times New Roman"/>
                        </a:rPr>
                        <a:t>家长资讯系统</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b="1" kern="0">
                          <a:solidFill>
                            <a:srgbClr val="000000"/>
                          </a:solidFill>
                          <a:latin typeface="微软雅黑" pitchFamily="34" charset="-122"/>
                          <a:ea typeface="微软雅黑" pitchFamily="34" charset="-122"/>
                          <a:cs typeface="Times New Roman"/>
                        </a:rPr>
                        <a:t>2016.3-2016.7</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家长能通过各种移动终端及时的了解学生的在校生活和学习情况，了解学生的学费缴纳、课程成绩等信息，实现家长与学校互联互通。</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00" b="1" kern="0" dirty="0">
                          <a:solidFill>
                            <a:srgbClr val="000000"/>
                          </a:solidFill>
                          <a:latin typeface="微软雅黑" pitchFamily="34" charset="-122"/>
                          <a:ea typeface="微软雅黑" pitchFamily="34" charset="-122"/>
                          <a:cs typeface="Times New Roman"/>
                        </a:rPr>
                        <a:t>信息办、教务处、校办</a:t>
                      </a:r>
                      <a:endParaRPr lang="zh-CN" sz="10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440">
                <a:tc vMerge="1">
                  <a:txBody>
                    <a:bodyPr/>
                    <a:lstStyle/>
                    <a:p>
                      <a:endParaRPr lang="zh-CN" altLang="en-US"/>
                    </a:p>
                  </a:txBody>
                  <a:tcPr/>
                </a:tc>
                <a:tc>
                  <a:txBody>
                    <a:bodyPr/>
                    <a:lstStyle/>
                    <a:p>
                      <a:pPr algn="just">
                        <a:spcAft>
                          <a:spcPts val="0"/>
                        </a:spcAft>
                      </a:pPr>
                      <a:r>
                        <a:rPr lang="en-US" sz="1200" b="1" kern="0">
                          <a:solidFill>
                            <a:srgbClr val="000000"/>
                          </a:solidFill>
                          <a:latin typeface="微软雅黑" pitchFamily="34" charset="-122"/>
                          <a:ea typeface="微软雅黑" pitchFamily="34" charset="-122"/>
                          <a:cs typeface="Times New Roman"/>
                        </a:rPr>
                        <a:t>6. </a:t>
                      </a:r>
                      <a:r>
                        <a:rPr lang="zh-CN" sz="1200" b="1" kern="0">
                          <a:solidFill>
                            <a:srgbClr val="000000"/>
                          </a:solidFill>
                          <a:latin typeface="微软雅黑" pitchFamily="34" charset="-122"/>
                          <a:ea typeface="微软雅黑" pitchFamily="34" charset="-122"/>
                          <a:cs typeface="Times New Roman"/>
                        </a:rPr>
                        <a:t>校园数据决策分析平台</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b="1" kern="0">
                          <a:solidFill>
                            <a:srgbClr val="000000"/>
                          </a:solidFill>
                          <a:latin typeface="微软雅黑" pitchFamily="34" charset="-122"/>
                          <a:ea typeface="微软雅黑" pitchFamily="34" charset="-122"/>
                          <a:cs typeface="Times New Roman"/>
                        </a:rPr>
                        <a:t>2016.1-2016.8</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在共享数据库和各业务系统数据不断完善累积后，建立数据仓库，此基础上开展联机分析、数据挖掘等决策支持工作。</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rgbClr val="000000"/>
                          </a:solidFill>
                          <a:latin typeface="微软雅黑" pitchFamily="34" charset="-122"/>
                          <a:ea typeface="微软雅黑" pitchFamily="34" charset="-122"/>
                          <a:cs typeface="Times New Roman"/>
                        </a:rPr>
                        <a:t>信息办</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6">
                <a:tc vMerge="1">
                  <a:txBody>
                    <a:bodyPr/>
                    <a:lstStyle/>
                    <a:p>
                      <a:endParaRPr lang="zh-CN" altLang="en-US"/>
                    </a:p>
                  </a:txBody>
                  <a:tcPr/>
                </a:tc>
                <a:tc>
                  <a:txBody>
                    <a:bodyPr/>
                    <a:lstStyle/>
                    <a:p>
                      <a:pPr algn="just">
                        <a:spcAft>
                          <a:spcPts val="0"/>
                        </a:spcAft>
                      </a:pPr>
                      <a:r>
                        <a:rPr lang="en-US" sz="1200" b="1" kern="0">
                          <a:solidFill>
                            <a:srgbClr val="000000"/>
                          </a:solidFill>
                          <a:latin typeface="微软雅黑" pitchFamily="34" charset="-122"/>
                          <a:ea typeface="微软雅黑" pitchFamily="34" charset="-122"/>
                          <a:cs typeface="Times New Roman"/>
                        </a:rPr>
                        <a:t>7.</a:t>
                      </a:r>
                      <a:r>
                        <a:rPr lang="zh-CN" sz="1200" b="1" kern="0">
                          <a:solidFill>
                            <a:srgbClr val="000000"/>
                          </a:solidFill>
                          <a:latin typeface="微软雅黑" pitchFamily="34" charset="-122"/>
                          <a:ea typeface="微软雅黑" pitchFamily="34" charset="-122"/>
                          <a:cs typeface="Times New Roman"/>
                        </a:rPr>
                        <a:t>建桥人学习档二期建设</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b="1" kern="0">
                          <a:solidFill>
                            <a:srgbClr val="000000"/>
                          </a:solidFill>
                          <a:latin typeface="微软雅黑" pitchFamily="34" charset="-122"/>
                          <a:ea typeface="微软雅黑" pitchFamily="34" charset="-122"/>
                          <a:cs typeface="Times New Roman"/>
                        </a:rPr>
                        <a:t>2016.1-2016.5</a:t>
                      </a:r>
                      <a:endParaRPr lang="zh-CN" sz="12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编写“教师”、“学生”手册。</a:t>
                      </a:r>
                      <a:endParaRPr lang="zh-CN" sz="12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在全校范围推广使用。</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00" b="1" kern="0" dirty="0">
                          <a:solidFill>
                            <a:srgbClr val="000000"/>
                          </a:solidFill>
                          <a:latin typeface="微软雅黑" pitchFamily="34" charset="-122"/>
                          <a:ea typeface="微软雅黑" pitchFamily="34" charset="-122"/>
                          <a:cs typeface="Times New Roman"/>
                        </a:rPr>
                        <a:t>信息办、教务处、学生处</a:t>
                      </a:r>
                      <a:endParaRPr lang="zh-CN" sz="10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772">
                <a:tc vMerge="1">
                  <a:txBody>
                    <a:bodyPr/>
                    <a:lstStyle/>
                    <a:p>
                      <a:endParaRPr lang="zh-CN" altLang="en-US"/>
                    </a:p>
                  </a:txBody>
                  <a:tcPr/>
                </a:tc>
                <a:tc>
                  <a:txBody>
                    <a:bodyPr/>
                    <a:lstStyle/>
                    <a:p>
                      <a:pPr algn="just">
                        <a:spcAft>
                          <a:spcPts val="0"/>
                        </a:spcAft>
                      </a:pPr>
                      <a:r>
                        <a:rPr lang="en-US" sz="1200" b="1" kern="0" dirty="0">
                          <a:solidFill>
                            <a:srgbClr val="000000"/>
                          </a:solidFill>
                          <a:latin typeface="微软雅黑" pitchFamily="34" charset="-122"/>
                          <a:ea typeface="微软雅黑" pitchFamily="34" charset="-122"/>
                          <a:cs typeface="Times New Roman"/>
                        </a:rPr>
                        <a:t>8. </a:t>
                      </a:r>
                      <a:r>
                        <a:rPr lang="zh-CN" sz="1200" b="1" kern="0" dirty="0">
                          <a:solidFill>
                            <a:srgbClr val="000000"/>
                          </a:solidFill>
                          <a:latin typeface="微软雅黑" pitchFamily="34" charset="-122"/>
                          <a:ea typeface="微软雅黑" pitchFamily="34" charset="-122"/>
                          <a:cs typeface="Times New Roman"/>
                        </a:rPr>
                        <a:t>选课系统</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b="1" kern="0" dirty="0">
                          <a:solidFill>
                            <a:srgbClr val="000000"/>
                          </a:solidFill>
                          <a:latin typeface="微软雅黑" pitchFamily="34" charset="-122"/>
                          <a:ea typeface="微软雅黑" pitchFamily="34" charset="-122"/>
                          <a:cs typeface="Times New Roman"/>
                        </a:rPr>
                        <a:t>2016.1-2016.8</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ts val="1200"/>
                        </a:lnSpc>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让学生更加方便、快捷、系统的选修自己想要学习的课程，教师对学生选课进</a:t>
                      </a:r>
                      <a:endParaRPr lang="zh-CN" sz="1200" b="1" kern="100" dirty="0">
                        <a:solidFill>
                          <a:srgbClr val="000000"/>
                        </a:solidFill>
                        <a:latin typeface="微软雅黑" pitchFamily="34" charset="-122"/>
                        <a:ea typeface="微软雅黑" pitchFamily="34" charset="-122"/>
                        <a:cs typeface="Times New Roman"/>
                      </a:endParaRPr>
                    </a:p>
                    <a:p>
                      <a:pPr marL="342900" lvl="0" indent="-342900" algn="just">
                        <a:lnSpc>
                          <a:spcPts val="1200"/>
                        </a:lnSpc>
                        <a:spcAft>
                          <a:spcPts val="0"/>
                        </a:spcAft>
                        <a:buFont typeface="Wingdings"/>
                        <a:buChar char=""/>
                      </a:pPr>
                      <a:r>
                        <a:rPr lang="zh-CN" sz="1200" b="1" kern="0" dirty="0">
                          <a:solidFill>
                            <a:srgbClr val="000000"/>
                          </a:solidFill>
                          <a:latin typeface="微软雅黑" pitchFamily="34" charset="-122"/>
                          <a:ea typeface="微软雅黑" pitchFamily="34" charset="-122"/>
                          <a:cs typeface="Times New Roman"/>
                        </a:rPr>
                        <a:t>行分类整理和汇总。</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rgbClr val="000000"/>
                          </a:solidFill>
                          <a:latin typeface="微软雅黑" pitchFamily="34" charset="-122"/>
                          <a:ea typeface="微软雅黑" pitchFamily="34" charset="-122"/>
                          <a:cs typeface="Times New Roman"/>
                        </a:rPr>
                        <a:t>信息办、教务处、</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467544" y="267494"/>
            <a:ext cx="1107996" cy="461665"/>
          </a:xfrm>
          <a:prstGeom prst="rect">
            <a:avLst/>
          </a:prstGeom>
          <a:noFill/>
        </p:spPr>
        <p:txBody>
          <a:bodyPr wrap="none" rtlCol="0">
            <a:spAutoFit/>
          </a:bodyPr>
          <a:lstStyle/>
          <a:p>
            <a:r>
              <a:rPr lang="zh-CN" altLang="en-US" sz="2400" b="1" dirty="0" smtClean="0">
                <a:solidFill>
                  <a:srgbClr val="000000"/>
                </a:solidFill>
                <a:latin typeface="微软雅黑" pitchFamily="34" charset="-122"/>
                <a:ea typeface="微软雅黑" pitchFamily="34" charset="-122"/>
              </a:rPr>
              <a:t>全校面</a:t>
            </a:r>
            <a:endParaRPr lang="zh-CN" altLang="en-US" sz="2400" b="1" dirty="0">
              <a:solidFill>
                <a:srgbClr val="00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headEnd/>
            <a:tailEnd/>
          </a:ln>
        </p:spPr>
        <p:txBody>
          <a:bodyPr wrap="none" anchor="ctr"/>
          <a:lstStyle/>
          <a:p>
            <a:endParaRPr lang="zh-CN" altLang="en-US">
              <a:latin typeface="Calibri" pitchFamily="34" charset="0"/>
            </a:endParaRPr>
          </a:p>
        </p:txBody>
      </p:sp>
      <p:graphicFrame>
        <p:nvGraphicFramePr>
          <p:cNvPr id="4" name="表格 3"/>
          <p:cNvGraphicFramePr>
            <a:graphicFrameLocks noGrp="1"/>
          </p:cNvGraphicFramePr>
          <p:nvPr/>
        </p:nvGraphicFramePr>
        <p:xfrm>
          <a:off x="539552" y="987574"/>
          <a:ext cx="8064900" cy="3672029"/>
        </p:xfrm>
        <a:graphic>
          <a:graphicData uri="http://schemas.openxmlformats.org/drawingml/2006/table">
            <a:tbl>
              <a:tblPr/>
              <a:tblGrid>
                <a:gridCol w="1152130"/>
                <a:gridCol w="1008112"/>
                <a:gridCol w="936104"/>
                <a:gridCol w="4032448"/>
                <a:gridCol w="936106"/>
              </a:tblGrid>
              <a:tr h="576064">
                <a:tc>
                  <a:txBody>
                    <a:bodyPr/>
                    <a:lstStyle/>
                    <a:p>
                      <a:pPr algn="ctr">
                        <a:spcAft>
                          <a:spcPts val="0"/>
                        </a:spcAft>
                      </a:pPr>
                      <a:r>
                        <a:rPr lang="zh-CN" altLang="en-US" sz="1200" b="1" kern="100" dirty="0" smtClean="0">
                          <a:solidFill>
                            <a:srgbClr val="000000"/>
                          </a:solidFill>
                          <a:latin typeface="微软雅黑" pitchFamily="34" charset="-122"/>
                          <a:ea typeface="微软雅黑" pitchFamily="34" charset="-122"/>
                          <a:cs typeface="Times New Roman"/>
                        </a:rPr>
                        <a:t>分项计划名称</a:t>
                      </a:r>
                      <a:endParaRPr lang="zh-CN" sz="12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smtClean="0">
                          <a:solidFill>
                            <a:srgbClr val="000000"/>
                          </a:solidFill>
                          <a:latin typeface="微软雅黑" pitchFamily="34" charset="-122"/>
                          <a:ea typeface="微软雅黑" pitchFamily="34" charset="-122"/>
                          <a:cs typeface="Times New Roman"/>
                        </a:rPr>
                        <a:t>具体项目</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smtClean="0">
                          <a:solidFill>
                            <a:srgbClr val="000000"/>
                          </a:solidFill>
                          <a:latin typeface="微软雅黑" pitchFamily="34" charset="-122"/>
                          <a:ea typeface="微软雅黑" pitchFamily="34" charset="-122"/>
                          <a:cs typeface="Times New Roman"/>
                        </a:rPr>
                        <a:t>实施时间</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spcAft>
                          <a:spcPts val="0"/>
                        </a:spcAft>
                        <a:buFont typeface="Wingdings"/>
                        <a:buNone/>
                      </a:pPr>
                      <a:r>
                        <a:rPr lang="zh-CN" altLang="en-US" sz="1400" b="1" kern="100" dirty="0" smtClean="0">
                          <a:solidFill>
                            <a:srgbClr val="000000"/>
                          </a:solidFill>
                          <a:latin typeface="微软雅黑" pitchFamily="34" charset="-122"/>
                          <a:ea typeface="微软雅黑" pitchFamily="34" charset="-122"/>
                          <a:cs typeface="Times New Roman"/>
                        </a:rPr>
                        <a:t>绩效目标</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smtClean="0">
                          <a:solidFill>
                            <a:srgbClr val="000000"/>
                          </a:solidFill>
                          <a:latin typeface="微软雅黑" pitchFamily="34" charset="-122"/>
                          <a:ea typeface="微软雅黑" pitchFamily="34" charset="-122"/>
                          <a:cs typeface="Times New Roman"/>
                        </a:rPr>
                        <a:t>责任部门</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2365">
                <a:tc rowSpan="4">
                  <a:txBody>
                    <a:bodyPr/>
                    <a:lstStyle/>
                    <a:p>
                      <a:pPr algn="just">
                        <a:spcAft>
                          <a:spcPts val="0"/>
                        </a:spcAft>
                      </a:pPr>
                      <a:r>
                        <a:rPr lang="en-US" sz="1400" b="1" kern="0" dirty="0" smtClean="0">
                          <a:solidFill>
                            <a:srgbClr val="000000"/>
                          </a:solidFill>
                          <a:latin typeface="微软雅黑" pitchFamily="34" charset="-122"/>
                          <a:ea typeface="微软雅黑" pitchFamily="34" charset="-122"/>
                          <a:cs typeface="Times New Roman"/>
                        </a:rPr>
                        <a:t>D-3</a:t>
                      </a:r>
                      <a:r>
                        <a:rPr lang="zh-CN" sz="1400" b="1" kern="0" dirty="0" smtClean="0">
                          <a:solidFill>
                            <a:srgbClr val="000000"/>
                          </a:solidFill>
                          <a:latin typeface="微软雅黑" pitchFamily="34" charset="-122"/>
                          <a:ea typeface="微软雅黑" pitchFamily="34" charset="-122"/>
                          <a:cs typeface="Times New Roman"/>
                        </a:rPr>
                        <a:t>推进</a:t>
                      </a:r>
                      <a:r>
                        <a:rPr lang="zh-CN" sz="1400" b="1" kern="0" dirty="0">
                          <a:solidFill>
                            <a:srgbClr val="000000"/>
                          </a:solidFill>
                          <a:latin typeface="微软雅黑" pitchFamily="34" charset="-122"/>
                          <a:ea typeface="微软雅黑" pitchFamily="34" charset="-122"/>
                          <a:cs typeface="Times New Roman"/>
                        </a:rPr>
                        <a:t>国际化进程</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1.</a:t>
                      </a:r>
                      <a:r>
                        <a:rPr lang="zh-CN" sz="1400" b="1" kern="0" dirty="0">
                          <a:solidFill>
                            <a:srgbClr val="000000"/>
                          </a:solidFill>
                          <a:latin typeface="微软雅黑" pitchFamily="34" charset="-122"/>
                          <a:ea typeface="微软雅黑" pitchFamily="34" charset="-122"/>
                          <a:cs typeface="Times New Roman"/>
                        </a:rPr>
                        <a:t>外语授课师资队伍建设</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dirty="0">
                          <a:solidFill>
                            <a:srgbClr val="000000"/>
                          </a:solidFill>
                          <a:latin typeface="微软雅黑" pitchFamily="34" charset="-122"/>
                          <a:ea typeface="微软雅黑" pitchFamily="34" charset="-122"/>
                          <a:cs typeface="Times New Roman"/>
                        </a:rPr>
                        <a:t>2016.1-2016.12</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制订全外语授课和双语授课实施条例</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立项建设全外语授课课程</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培养全外语授课教师赴境外研修</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人事处、教务处、外办、各学院</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419">
                <a:tc vMerge="1">
                  <a:txBody>
                    <a:bodyPr/>
                    <a:lstStyle/>
                    <a:p>
                      <a:endParaRPr lang="zh-CN" altLang="en-US"/>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2.</a:t>
                      </a:r>
                      <a:r>
                        <a:rPr lang="zh-CN" sz="1400" b="1" kern="0">
                          <a:solidFill>
                            <a:srgbClr val="000000"/>
                          </a:solidFill>
                          <a:latin typeface="微软雅黑" pitchFamily="34" charset="-122"/>
                          <a:ea typeface="微软雅黑" pitchFamily="34" charset="-122"/>
                          <a:cs typeface="Times New Roman"/>
                        </a:rPr>
                        <a:t>国际课程引进</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微软雅黑" pitchFamily="34" charset="-122"/>
                          <a:ea typeface="微软雅黑" pitchFamily="34" charset="-122"/>
                          <a:cs typeface="Times New Roman"/>
                        </a:rPr>
                        <a:t>2016.1-2016.12</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推进国际课程引进。</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推进合作专业英语教学模式改革。</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教务处、外办、相关学院</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275">
                <a:tc vMerge="1">
                  <a:txBody>
                    <a:bodyPr/>
                    <a:lstStyle/>
                    <a:p>
                      <a:endParaRPr lang="zh-CN" altLang="en-US"/>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3.</a:t>
                      </a:r>
                      <a:r>
                        <a:rPr lang="zh-CN" sz="1400" b="1" kern="0">
                          <a:solidFill>
                            <a:srgbClr val="000000"/>
                          </a:solidFill>
                          <a:latin typeface="微软雅黑" pitchFamily="34" charset="-122"/>
                          <a:ea typeface="微软雅黑" pitchFamily="34" charset="-122"/>
                          <a:cs typeface="Times New Roman"/>
                        </a:rPr>
                        <a:t>学生海外学习经历</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微软雅黑" pitchFamily="34" charset="-122"/>
                          <a:ea typeface="微软雅黑" pitchFamily="34" charset="-122"/>
                          <a:cs typeface="Times New Roman"/>
                        </a:rPr>
                        <a:t>2016.1-2016.12</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学生赴境外研修、实习、参赛等。</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各学院、学生处、外办</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8771">
                <a:tc vMerge="1">
                  <a:txBody>
                    <a:bodyPr/>
                    <a:lstStyle/>
                    <a:p>
                      <a:endParaRPr lang="zh-CN" altLang="en-US"/>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4.</a:t>
                      </a:r>
                      <a:r>
                        <a:rPr lang="zh-CN" sz="1400" b="1" kern="0">
                          <a:solidFill>
                            <a:srgbClr val="000000"/>
                          </a:solidFill>
                          <a:latin typeface="微软雅黑" pitchFamily="34" charset="-122"/>
                          <a:ea typeface="微软雅黑" pitchFamily="34" charset="-122"/>
                          <a:cs typeface="Times New Roman"/>
                        </a:rPr>
                        <a:t>留学生（外教）支持服务</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微软雅黑" pitchFamily="34" charset="-122"/>
                          <a:ea typeface="微软雅黑" pitchFamily="34" charset="-122"/>
                          <a:cs typeface="Times New Roman"/>
                        </a:rPr>
                        <a:t>2016.1-2016.12</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筹建留学生（外教）服务中心。</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留学生公寓改造升级。</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后勤服务人员</a:t>
                      </a:r>
                      <a:r>
                        <a:rPr lang="zh-CN" sz="1400" b="1" kern="0" dirty="0" smtClean="0">
                          <a:solidFill>
                            <a:srgbClr val="000000"/>
                          </a:solidFill>
                          <a:latin typeface="微软雅黑" pitchFamily="34" charset="-122"/>
                          <a:ea typeface="微软雅黑" pitchFamily="34" charset="-122"/>
                          <a:cs typeface="Times New Roman"/>
                        </a:rPr>
                        <a:t>英语</a:t>
                      </a:r>
                      <a:r>
                        <a:rPr lang="zh-CN" altLang="en-US" sz="1400" b="1" kern="0" dirty="0" smtClean="0">
                          <a:solidFill>
                            <a:srgbClr val="000000"/>
                          </a:solidFill>
                          <a:latin typeface="微软雅黑" pitchFamily="34" charset="-122"/>
                          <a:ea typeface="微软雅黑" pitchFamily="34" charset="-122"/>
                          <a:cs typeface="Times New Roman"/>
                        </a:rPr>
                        <a:t>常用会话汇编</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校园环境英文标识建设。</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后勤、校办、外办、外国语学院</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467544" y="267494"/>
            <a:ext cx="1107996" cy="461665"/>
          </a:xfrm>
          <a:prstGeom prst="rect">
            <a:avLst/>
          </a:prstGeom>
          <a:noFill/>
        </p:spPr>
        <p:txBody>
          <a:bodyPr wrap="none" rtlCol="0">
            <a:spAutoFit/>
          </a:bodyPr>
          <a:lstStyle/>
          <a:p>
            <a:r>
              <a:rPr lang="zh-CN" altLang="en-US" sz="2400" b="1" dirty="0" smtClean="0">
                <a:solidFill>
                  <a:srgbClr val="000000"/>
                </a:solidFill>
                <a:latin typeface="微软雅黑" pitchFamily="34" charset="-122"/>
                <a:ea typeface="微软雅黑" pitchFamily="34" charset="-122"/>
              </a:rPr>
              <a:t>全校面</a:t>
            </a:r>
            <a:endParaRPr lang="zh-CN" altLang="en-US" sz="2400" b="1" dirty="0">
              <a:solidFill>
                <a:srgbClr val="00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headEnd/>
            <a:tailEnd/>
          </a:ln>
        </p:spPr>
        <p:txBody>
          <a:bodyPr wrap="none" anchor="ctr"/>
          <a:lstStyle/>
          <a:p>
            <a:endParaRPr lang="zh-CN" altLang="en-US">
              <a:latin typeface="Calibri" pitchFamily="34" charset="0"/>
            </a:endParaRPr>
          </a:p>
        </p:txBody>
      </p:sp>
      <p:graphicFrame>
        <p:nvGraphicFramePr>
          <p:cNvPr id="4" name="表格 3"/>
          <p:cNvGraphicFramePr>
            <a:graphicFrameLocks noGrp="1"/>
          </p:cNvGraphicFramePr>
          <p:nvPr/>
        </p:nvGraphicFramePr>
        <p:xfrm>
          <a:off x="467544" y="843558"/>
          <a:ext cx="8352926" cy="4161627"/>
        </p:xfrm>
        <a:graphic>
          <a:graphicData uri="http://schemas.openxmlformats.org/drawingml/2006/table">
            <a:tbl>
              <a:tblPr/>
              <a:tblGrid>
                <a:gridCol w="936103"/>
                <a:gridCol w="1152128"/>
                <a:gridCol w="864096"/>
                <a:gridCol w="4392488"/>
                <a:gridCol w="1008111"/>
              </a:tblGrid>
              <a:tr h="432048">
                <a:tc>
                  <a:txBody>
                    <a:bodyPr/>
                    <a:lstStyle/>
                    <a:p>
                      <a:pPr algn="ctr">
                        <a:spcAft>
                          <a:spcPts val="0"/>
                        </a:spcAft>
                      </a:pPr>
                      <a:r>
                        <a:rPr lang="zh-CN" altLang="en-US" sz="1100" b="1" kern="100" dirty="0" smtClean="0">
                          <a:solidFill>
                            <a:srgbClr val="000000"/>
                          </a:solidFill>
                          <a:latin typeface="微软雅黑" pitchFamily="34" charset="-122"/>
                          <a:ea typeface="微软雅黑" pitchFamily="34" charset="-122"/>
                          <a:cs typeface="Times New Roman"/>
                        </a:rPr>
                        <a:t>分项计划名称</a:t>
                      </a:r>
                      <a:endParaRPr lang="zh-CN" sz="11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smtClean="0">
                          <a:solidFill>
                            <a:srgbClr val="000000"/>
                          </a:solidFill>
                          <a:latin typeface="微软雅黑" pitchFamily="34" charset="-122"/>
                          <a:ea typeface="微软雅黑" pitchFamily="34" charset="-122"/>
                          <a:cs typeface="Times New Roman"/>
                        </a:rPr>
                        <a:t>具体项目</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smtClean="0">
                          <a:solidFill>
                            <a:srgbClr val="000000"/>
                          </a:solidFill>
                          <a:latin typeface="微软雅黑" pitchFamily="34" charset="-122"/>
                          <a:ea typeface="微软雅黑" pitchFamily="34" charset="-122"/>
                          <a:cs typeface="Times New Roman"/>
                        </a:rPr>
                        <a:t>实施时间</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spcAft>
                          <a:spcPts val="0"/>
                        </a:spcAft>
                        <a:buFont typeface="Wingdings"/>
                        <a:buNone/>
                      </a:pPr>
                      <a:r>
                        <a:rPr lang="zh-CN" altLang="en-US" sz="1400" b="1" kern="100" dirty="0" smtClean="0">
                          <a:solidFill>
                            <a:srgbClr val="000000"/>
                          </a:solidFill>
                          <a:latin typeface="微软雅黑" pitchFamily="34" charset="-122"/>
                          <a:ea typeface="微软雅黑" pitchFamily="34" charset="-122"/>
                          <a:cs typeface="Times New Roman"/>
                        </a:rPr>
                        <a:t>绩效目标</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smtClean="0">
                          <a:solidFill>
                            <a:srgbClr val="000000"/>
                          </a:solidFill>
                          <a:latin typeface="微软雅黑" pitchFamily="34" charset="-122"/>
                          <a:ea typeface="微软雅黑" pitchFamily="34" charset="-122"/>
                          <a:cs typeface="Times New Roman"/>
                        </a:rPr>
                        <a:t>责任部门</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113">
                <a:tc rowSpan="6">
                  <a:txBody>
                    <a:bodyPr/>
                    <a:lstStyle/>
                    <a:p>
                      <a:pPr algn="just">
                        <a:spcAft>
                          <a:spcPts val="0"/>
                        </a:spcAft>
                      </a:pPr>
                      <a:r>
                        <a:rPr lang="en-US" sz="1400" b="1" kern="0" dirty="0" smtClean="0">
                          <a:solidFill>
                            <a:srgbClr val="000000"/>
                          </a:solidFill>
                          <a:latin typeface="微软雅黑" pitchFamily="34" charset="-122"/>
                          <a:ea typeface="微软雅黑" pitchFamily="34" charset="-122"/>
                          <a:cs typeface="Times New Roman"/>
                        </a:rPr>
                        <a:t>D-4</a:t>
                      </a:r>
                      <a:r>
                        <a:rPr lang="zh-CN" sz="1400" b="1" kern="0" dirty="0" smtClean="0">
                          <a:solidFill>
                            <a:srgbClr val="000000"/>
                          </a:solidFill>
                          <a:latin typeface="微软雅黑" pitchFamily="34" charset="-122"/>
                          <a:ea typeface="微软雅黑" pitchFamily="34" charset="-122"/>
                          <a:cs typeface="Times New Roman"/>
                        </a:rPr>
                        <a:t>推进</a:t>
                      </a:r>
                      <a:r>
                        <a:rPr lang="zh-CN" sz="1400" b="1" kern="0" dirty="0">
                          <a:solidFill>
                            <a:srgbClr val="000000"/>
                          </a:solidFill>
                          <a:latin typeface="微软雅黑" pitchFamily="34" charset="-122"/>
                          <a:ea typeface="微软雅黑" pitchFamily="34" charset="-122"/>
                          <a:cs typeface="Times New Roman"/>
                        </a:rPr>
                        <a:t>产教融合</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1</a:t>
                      </a:r>
                      <a:r>
                        <a:rPr lang="en-US" sz="1400" b="1" kern="0" dirty="0" smtClean="0">
                          <a:solidFill>
                            <a:srgbClr val="000000"/>
                          </a:solidFill>
                          <a:latin typeface="微软雅黑" pitchFamily="34" charset="-122"/>
                          <a:ea typeface="微软雅黑" pitchFamily="34" charset="-122"/>
                          <a:cs typeface="Times New Roman"/>
                        </a:rPr>
                        <a:t>.</a:t>
                      </a:r>
                      <a:r>
                        <a:rPr lang="zh-CN" sz="1400" b="1" kern="0" dirty="0" smtClean="0">
                          <a:solidFill>
                            <a:srgbClr val="000000"/>
                          </a:solidFill>
                          <a:latin typeface="微软雅黑" pitchFamily="34" charset="-122"/>
                          <a:ea typeface="微软雅黑" pitchFamily="34" charset="-122"/>
                          <a:cs typeface="Times New Roman"/>
                        </a:rPr>
                        <a:t>专业</a:t>
                      </a:r>
                      <a:r>
                        <a:rPr lang="zh-CN" sz="1400" b="1" kern="0" dirty="0">
                          <a:solidFill>
                            <a:srgbClr val="000000"/>
                          </a:solidFill>
                          <a:latin typeface="微软雅黑" pitchFamily="34" charset="-122"/>
                          <a:ea typeface="微软雅黑" pitchFamily="34" charset="-122"/>
                          <a:cs typeface="Times New Roman"/>
                        </a:rPr>
                        <a:t>群建设</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dirty="0">
                          <a:solidFill>
                            <a:srgbClr val="000000"/>
                          </a:solidFill>
                          <a:latin typeface="微软雅黑" pitchFamily="34" charset="-122"/>
                          <a:ea typeface="微软雅黑" pitchFamily="34" charset="-122"/>
                          <a:cs typeface="Times New Roman"/>
                        </a:rPr>
                        <a:t>2016.1-2016.12</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规划建设与产业链对接的若干专业群，并作相应的专业</a:t>
                      </a:r>
                      <a:r>
                        <a:rPr lang="zh-CN" sz="1400" b="1" kern="0" dirty="0" smtClean="0">
                          <a:solidFill>
                            <a:srgbClr val="000000"/>
                          </a:solidFill>
                          <a:latin typeface="微软雅黑" pitchFamily="34" charset="-122"/>
                          <a:ea typeface="微软雅黑" pitchFamily="34" charset="-122"/>
                          <a:cs typeface="Times New Roman"/>
                        </a:rPr>
                        <a:t>结构</a:t>
                      </a:r>
                      <a:r>
                        <a:rPr lang="zh-CN" altLang="en-US" sz="1400" b="1" kern="0" dirty="0" smtClean="0">
                          <a:solidFill>
                            <a:srgbClr val="000000"/>
                          </a:solidFill>
                          <a:latin typeface="微软雅黑" pitchFamily="34" charset="-122"/>
                          <a:ea typeface="微软雅黑" pitchFamily="34" charset="-122"/>
                          <a:cs typeface="Times New Roman"/>
                        </a:rPr>
                        <a:t>布局</a:t>
                      </a:r>
                      <a:r>
                        <a:rPr lang="zh-CN" sz="1400" b="1" kern="0" dirty="0" smtClean="0">
                          <a:solidFill>
                            <a:srgbClr val="000000"/>
                          </a:solidFill>
                          <a:latin typeface="微软雅黑" pitchFamily="34" charset="-122"/>
                          <a:ea typeface="微软雅黑" pitchFamily="34" charset="-122"/>
                          <a:cs typeface="Times New Roman"/>
                        </a:rPr>
                        <a:t>调整</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100" b="1" kern="0" spc="-100" baseline="0" dirty="0">
                          <a:solidFill>
                            <a:srgbClr val="000000"/>
                          </a:solidFill>
                          <a:latin typeface="微软雅黑" pitchFamily="34" charset="-122"/>
                          <a:ea typeface="微软雅黑" pitchFamily="34" charset="-122"/>
                          <a:cs typeface="Times New Roman"/>
                        </a:rPr>
                        <a:t>教务处、产学办、校办、科研处、相关学院</a:t>
                      </a:r>
                      <a:endParaRPr lang="zh-CN" sz="1100" b="1" kern="100" spc="-100" baseline="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3891">
                <a:tc vMerge="1">
                  <a:txBody>
                    <a:bodyPr/>
                    <a:lstStyle/>
                    <a:p>
                      <a:endParaRPr lang="zh-CN" altLang="en-US"/>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2.</a:t>
                      </a:r>
                      <a:r>
                        <a:rPr lang="zh-CN" sz="1400" b="1" kern="0">
                          <a:solidFill>
                            <a:srgbClr val="000000"/>
                          </a:solidFill>
                          <a:latin typeface="微软雅黑" pitchFamily="34" charset="-122"/>
                          <a:ea typeface="微软雅黑" pitchFamily="34" charset="-122"/>
                          <a:cs typeface="Times New Roman"/>
                        </a:rPr>
                        <a:t>拓展多种形式的校企合作基地建设</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dirty="0">
                          <a:solidFill>
                            <a:srgbClr val="000000"/>
                          </a:solidFill>
                          <a:latin typeface="微软雅黑" pitchFamily="34" charset="-122"/>
                          <a:ea typeface="微软雅黑" pitchFamily="34" charset="-122"/>
                          <a:cs typeface="Times New Roman"/>
                        </a:rPr>
                        <a:t>2016.1-2016.12</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梳理校企合作各种形式及合作内容。</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推进校企合作由数量向质量转变。</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确定至少</a:t>
                      </a:r>
                      <a:r>
                        <a:rPr lang="en-US" sz="1400" b="1" kern="0" dirty="0">
                          <a:solidFill>
                            <a:srgbClr val="000000"/>
                          </a:solidFill>
                          <a:latin typeface="微软雅黑" pitchFamily="34" charset="-122"/>
                          <a:ea typeface="微软雅黑" pitchFamily="34" charset="-122"/>
                          <a:cs typeface="Times New Roman"/>
                        </a:rPr>
                        <a:t>1</a:t>
                      </a:r>
                      <a:r>
                        <a:rPr lang="zh-CN" sz="1400" b="1" kern="0" dirty="0">
                          <a:solidFill>
                            <a:srgbClr val="000000"/>
                          </a:solidFill>
                          <a:latin typeface="微软雅黑" pitchFamily="34" charset="-122"/>
                          <a:ea typeface="微软雅黑" pitchFamily="34" charset="-122"/>
                          <a:cs typeface="Times New Roman"/>
                        </a:rPr>
                        <a:t>个产学研基地</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a:solidFill>
                            <a:srgbClr val="000000"/>
                          </a:solidFill>
                          <a:latin typeface="微软雅黑" pitchFamily="34" charset="-122"/>
                          <a:ea typeface="微软雅黑" pitchFamily="34" charset="-122"/>
                          <a:cs typeface="Times New Roman"/>
                        </a:rPr>
                        <a:t>产学办、科研处、教务处、各学院</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335">
                <a:tc vMerge="1">
                  <a:txBody>
                    <a:bodyPr/>
                    <a:lstStyle/>
                    <a:p>
                      <a:endParaRPr lang="zh-CN" altLang="en-US"/>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3.</a:t>
                      </a:r>
                      <a:r>
                        <a:rPr lang="zh-CN" sz="1400" b="1" kern="0">
                          <a:solidFill>
                            <a:srgbClr val="000000"/>
                          </a:solidFill>
                          <a:latin typeface="微软雅黑" pitchFamily="34" charset="-122"/>
                          <a:ea typeface="微软雅黑" pitchFamily="34" charset="-122"/>
                          <a:cs typeface="Times New Roman"/>
                        </a:rPr>
                        <a:t>推进产学合作制度建设</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微软雅黑" pitchFamily="34" charset="-122"/>
                          <a:ea typeface="微软雅黑" pitchFamily="34" charset="-122"/>
                          <a:cs typeface="Times New Roman"/>
                        </a:rPr>
                        <a:t>2016.1-2016.12</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拟定有关校企合作方面的管理办法并试行。</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编制产学合作</a:t>
                      </a:r>
                      <a:r>
                        <a:rPr lang="en-US" sz="1400" b="1" kern="0" dirty="0">
                          <a:solidFill>
                            <a:srgbClr val="000000"/>
                          </a:solidFill>
                          <a:latin typeface="微软雅黑" pitchFamily="34" charset="-122"/>
                          <a:ea typeface="微软雅黑" pitchFamily="34" charset="-122"/>
                          <a:cs typeface="Times New Roman"/>
                        </a:rPr>
                        <a:t>SOP</a:t>
                      </a:r>
                      <a:r>
                        <a:rPr lang="zh-CN" sz="1400" b="1" kern="0" dirty="0">
                          <a:solidFill>
                            <a:srgbClr val="000000"/>
                          </a:solidFill>
                          <a:latin typeface="微软雅黑" pitchFamily="34" charset="-122"/>
                          <a:ea typeface="微软雅黑" pitchFamily="34" charset="-122"/>
                          <a:cs typeface="Times New Roman"/>
                        </a:rPr>
                        <a:t>流程。</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a:solidFill>
                            <a:srgbClr val="000000"/>
                          </a:solidFill>
                          <a:latin typeface="微软雅黑" pitchFamily="34" charset="-122"/>
                          <a:ea typeface="微软雅黑" pitchFamily="34" charset="-122"/>
                          <a:cs typeface="Times New Roman"/>
                        </a:rPr>
                        <a:t>产学办</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335">
                <a:tc vMerge="1">
                  <a:txBody>
                    <a:bodyPr/>
                    <a:lstStyle/>
                    <a:p>
                      <a:endParaRPr lang="zh-CN" altLang="en-US"/>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4.</a:t>
                      </a:r>
                      <a:r>
                        <a:rPr lang="zh-CN" sz="1400" b="1" kern="0">
                          <a:solidFill>
                            <a:srgbClr val="000000"/>
                          </a:solidFill>
                          <a:latin typeface="微软雅黑" pitchFamily="34" charset="-122"/>
                          <a:ea typeface="微软雅黑" pitchFamily="34" charset="-122"/>
                          <a:cs typeface="Times New Roman"/>
                        </a:rPr>
                        <a:t>推进服务企业项目建设</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微软雅黑" pitchFamily="34" charset="-122"/>
                          <a:ea typeface="微软雅黑" pitchFamily="34" charset="-122"/>
                          <a:cs typeface="Times New Roman"/>
                        </a:rPr>
                        <a:t>2016.1-2016.12</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摸底各专业服务企业能力。</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搭建服务企业信息共享平台。</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a:solidFill>
                            <a:srgbClr val="000000"/>
                          </a:solidFill>
                          <a:latin typeface="微软雅黑" pitchFamily="34" charset="-122"/>
                          <a:ea typeface="微软雅黑" pitchFamily="34" charset="-122"/>
                          <a:cs typeface="Times New Roman"/>
                        </a:rPr>
                        <a:t>产学办、科研</a:t>
                      </a:r>
                      <a:r>
                        <a:rPr lang="zh-CN" sz="1400" b="1" kern="0" smtClean="0">
                          <a:solidFill>
                            <a:srgbClr val="000000"/>
                          </a:solidFill>
                          <a:latin typeface="微软雅黑" pitchFamily="34" charset="-122"/>
                          <a:ea typeface="微软雅黑" pitchFamily="34" charset="-122"/>
                          <a:cs typeface="Times New Roman"/>
                        </a:rPr>
                        <a:t>处</a:t>
                      </a:r>
                      <a:r>
                        <a:rPr lang="zh-CN" altLang="en-US" sz="1400" b="1" kern="0" smtClean="0">
                          <a:solidFill>
                            <a:srgbClr val="000000"/>
                          </a:solidFill>
                          <a:latin typeface="微软雅黑" pitchFamily="34" charset="-122"/>
                          <a:ea typeface="微软雅黑" pitchFamily="34" charset="-122"/>
                          <a:cs typeface="Times New Roman"/>
                        </a:rPr>
                        <a:t>、</a:t>
                      </a:r>
                      <a:r>
                        <a:rPr lang="zh-CN" sz="1400" b="1" kern="0" smtClean="0">
                          <a:solidFill>
                            <a:srgbClr val="000000"/>
                          </a:solidFill>
                          <a:latin typeface="微软雅黑" pitchFamily="34" charset="-122"/>
                          <a:ea typeface="微软雅黑" pitchFamily="34" charset="-122"/>
                          <a:cs typeface="Times New Roman"/>
                        </a:rPr>
                        <a:t>继</a:t>
                      </a:r>
                      <a:r>
                        <a:rPr lang="zh-CN" sz="1400" b="1" kern="0" dirty="0">
                          <a:solidFill>
                            <a:srgbClr val="000000"/>
                          </a:solidFill>
                          <a:latin typeface="微软雅黑" pitchFamily="34" charset="-122"/>
                          <a:ea typeface="微软雅黑" pitchFamily="34" charset="-122"/>
                          <a:cs typeface="Times New Roman"/>
                        </a:rPr>
                        <a:t>教院</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335">
                <a:tc vMerge="1">
                  <a:txBody>
                    <a:bodyPr/>
                    <a:lstStyle/>
                    <a:p>
                      <a:endParaRPr lang="zh-CN" altLang="en-US"/>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5. </a:t>
                      </a:r>
                      <a:r>
                        <a:rPr lang="zh-CN" sz="1400" b="1" kern="0">
                          <a:solidFill>
                            <a:srgbClr val="000000"/>
                          </a:solidFill>
                          <a:latin typeface="微软雅黑" pitchFamily="34" charset="-122"/>
                          <a:ea typeface="微软雅黑" pitchFamily="34" charset="-122"/>
                          <a:cs typeface="Times New Roman"/>
                        </a:rPr>
                        <a:t>推进“产学研”基地建设</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微软雅黑" pitchFamily="34" charset="-122"/>
                          <a:ea typeface="微软雅黑" pitchFamily="34" charset="-122"/>
                          <a:cs typeface="Times New Roman"/>
                        </a:rPr>
                        <a:t>2016.3-2016.12</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altLang="zh-CN" sz="1400" b="1" kern="0" dirty="0" smtClean="0">
                          <a:solidFill>
                            <a:srgbClr val="000000"/>
                          </a:solidFill>
                          <a:latin typeface="微软雅黑" pitchFamily="34" charset="-122"/>
                          <a:ea typeface="微软雅黑" pitchFamily="34" charset="-122"/>
                          <a:cs typeface="Times New Roman"/>
                        </a:rPr>
                        <a:t>每个学院至少落实</a:t>
                      </a:r>
                      <a:r>
                        <a:rPr lang="en-US" altLang="zh-CN" sz="1400" b="1" kern="0" dirty="0" smtClean="0">
                          <a:solidFill>
                            <a:srgbClr val="000000"/>
                          </a:solidFill>
                          <a:latin typeface="微软雅黑" pitchFamily="34" charset="-122"/>
                          <a:ea typeface="微软雅黑" pitchFamily="34" charset="-122"/>
                          <a:cs typeface="Times New Roman"/>
                        </a:rPr>
                        <a:t>1</a:t>
                      </a:r>
                      <a:r>
                        <a:rPr lang="zh-CN" altLang="zh-CN" sz="1400" b="1" kern="0" dirty="0" smtClean="0">
                          <a:solidFill>
                            <a:srgbClr val="000000"/>
                          </a:solidFill>
                          <a:latin typeface="微软雅黑" pitchFamily="34" charset="-122"/>
                          <a:ea typeface="微软雅黑" pitchFamily="34" charset="-122"/>
                          <a:cs typeface="Times New Roman"/>
                        </a:rPr>
                        <a:t>个项目，拟定为专业学位硕士点的学院至少落实</a:t>
                      </a:r>
                      <a:r>
                        <a:rPr lang="en-US" altLang="zh-CN" sz="1400" b="1" kern="0" dirty="0" smtClean="0">
                          <a:solidFill>
                            <a:srgbClr val="000000"/>
                          </a:solidFill>
                          <a:latin typeface="微软雅黑" pitchFamily="34" charset="-122"/>
                          <a:ea typeface="微软雅黑" pitchFamily="34" charset="-122"/>
                          <a:cs typeface="Times New Roman"/>
                        </a:rPr>
                        <a:t>2</a:t>
                      </a:r>
                      <a:r>
                        <a:rPr lang="zh-CN" altLang="zh-CN" sz="1400" b="1" kern="0" dirty="0" smtClean="0">
                          <a:solidFill>
                            <a:srgbClr val="000000"/>
                          </a:solidFill>
                          <a:latin typeface="微软雅黑" pitchFamily="34" charset="-122"/>
                          <a:ea typeface="微软雅黑" pitchFamily="34" charset="-122"/>
                          <a:cs typeface="Times New Roman"/>
                        </a:rPr>
                        <a:t>个项目</a:t>
                      </a:r>
                      <a:r>
                        <a:rPr lang="zh-CN" altLang="zh-CN" sz="1800" kern="1200" dirty="0" smtClean="0">
                          <a:solidFill>
                            <a:srgbClr val="000000"/>
                          </a:solidFill>
                          <a:latin typeface="+mn-lt"/>
                          <a:ea typeface="+mn-ea"/>
                          <a:cs typeface="+mn-cs"/>
                        </a:rPr>
                        <a:t>。</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科研处、各学院</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556">
                <a:tc vMerge="1">
                  <a:txBody>
                    <a:bodyPr/>
                    <a:lstStyle/>
                    <a:p>
                      <a:endParaRPr lang="zh-CN" altLang="en-US"/>
                    </a:p>
                  </a:txBody>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6.</a:t>
                      </a:r>
                      <a:r>
                        <a:rPr lang="zh-CN" sz="1400" b="1" kern="0" dirty="0">
                          <a:solidFill>
                            <a:srgbClr val="000000"/>
                          </a:solidFill>
                          <a:latin typeface="微软雅黑" pitchFamily="34" charset="-122"/>
                          <a:ea typeface="微软雅黑" pitchFamily="34" charset="-122"/>
                          <a:cs typeface="Times New Roman"/>
                        </a:rPr>
                        <a:t>制订“十三五”学科建设规划</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微软雅黑" pitchFamily="34" charset="-122"/>
                          <a:ea typeface="微软雅黑" pitchFamily="34" charset="-122"/>
                          <a:cs typeface="Times New Roman"/>
                        </a:rPr>
                        <a:t>2016.3-2016.12</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完成“十三五”学科建设规划制订</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科研处、产学办</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467544" y="267494"/>
            <a:ext cx="1107996" cy="461665"/>
          </a:xfrm>
          <a:prstGeom prst="rect">
            <a:avLst/>
          </a:prstGeom>
          <a:noFill/>
        </p:spPr>
        <p:txBody>
          <a:bodyPr wrap="none" rtlCol="0">
            <a:spAutoFit/>
          </a:bodyPr>
          <a:lstStyle/>
          <a:p>
            <a:r>
              <a:rPr lang="zh-CN" altLang="en-US" sz="2400" b="1" dirty="0" smtClean="0">
                <a:solidFill>
                  <a:srgbClr val="000000"/>
                </a:solidFill>
                <a:latin typeface="微软雅黑" pitchFamily="34" charset="-122"/>
                <a:ea typeface="微软雅黑" pitchFamily="34" charset="-122"/>
              </a:rPr>
              <a:t>全校面</a:t>
            </a:r>
            <a:endParaRPr lang="zh-CN" altLang="en-US" sz="2400" b="1" dirty="0">
              <a:solidFill>
                <a:srgbClr val="00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headEnd/>
            <a:tailEnd/>
          </a:ln>
        </p:spPr>
        <p:txBody>
          <a:bodyPr wrap="none" anchor="ctr"/>
          <a:lstStyle/>
          <a:p>
            <a:endParaRPr lang="zh-CN" altLang="en-US">
              <a:latin typeface="Calibri" pitchFamily="34" charset="0"/>
            </a:endParaRPr>
          </a:p>
        </p:txBody>
      </p:sp>
      <p:graphicFrame>
        <p:nvGraphicFramePr>
          <p:cNvPr id="4" name="表格 3"/>
          <p:cNvGraphicFramePr>
            <a:graphicFrameLocks noGrp="1"/>
          </p:cNvGraphicFramePr>
          <p:nvPr/>
        </p:nvGraphicFramePr>
        <p:xfrm>
          <a:off x="611558" y="1203598"/>
          <a:ext cx="8064897" cy="3533623"/>
        </p:xfrm>
        <a:graphic>
          <a:graphicData uri="http://schemas.openxmlformats.org/drawingml/2006/table">
            <a:tbl>
              <a:tblPr/>
              <a:tblGrid>
                <a:gridCol w="1296146"/>
                <a:gridCol w="1224136"/>
                <a:gridCol w="936104"/>
                <a:gridCol w="3744416"/>
                <a:gridCol w="864095"/>
              </a:tblGrid>
              <a:tr h="558659">
                <a:tc>
                  <a:txBody>
                    <a:bodyPr/>
                    <a:lstStyle/>
                    <a:p>
                      <a:pPr algn="ctr">
                        <a:spcAft>
                          <a:spcPts val="0"/>
                        </a:spcAft>
                      </a:pPr>
                      <a:r>
                        <a:rPr lang="zh-CN" altLang="en-US" sz="1400" b="1" kern="100" dirty="0" smtClean="0">
                          <a:solidFill>
                            <a:srgbClr val="000000"/>
                          </a:solidFill>
                          <a:latin typeface="微软雅黑" pitchFamily="34" charset="-122"/>
                          <a:ea typeface="微软雅黑" pitchFamily="34" charset="-122"/>
                          <a:cs typeface="Times New Roman"/>
                        </a:rPr>
                        <a:t>分项计划名称</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smtClean="0">
                          <a:solidFill>
                            <a:srgbClr val="000000"/>
                          </a:solidFill>
                          <a:latin typeface="微软雅黑" pitchFamily="34" charset="-122"/>
                          <a:ea typeface="微软雅黑" pitchFamily="34" charset="-122"/>
                          <a:cs typeface="Times New Roman"/>
                        </a:rPr>
                        <a:t>具体项目</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smtClean="0">
                          <a:solidFill>
                            <a:srgbClr val="000000"/>
                          </a:solidFill>
                          <a:latin typeface="微软雅黑" pitchFamily="34" charset="-122"/>
                          <a:ea typeface="微软雅黑" pitchFamily="34" charset="-122"/>
                          <a:cs typeface="Times New Roman"/>
                        </a:rPr>
                        <a:t>实施时间</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spcAft>
                          <a:spcPts val="0"/>
                        </a:spcAft>
                        <a:buFont typeface="Wingdings"/>
                        <a:buNone/>
                      </a:pPr>
                      <a:r>
                        <a:rPr lang="zh-CN" altLang="en-US" sz="1400" b="1" kern="100" dirty="0" smtClean="0">
                          <a:solidFill>
                            <a:srgbClr val="000000"/>
                          </a:solidFill>
                          <a:latin typeface="微软雅黑" pitchFamily="34" charset="-122"/>
                          <a:ea typeface="微软雅黑" pitchFamily="34" charset="-122"/>
                          <a:cs typeface="Times New Roman"/>
                        </a:rPr>
                        <a:t>绩效目标</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400" b="1" kern="100" dirty="0" smtClean="0">
                          <a:solidFill>
                            <a:srgbClr val="000000"/>
                          </a:solidFill>
                          <a:latin typeface="微软雅黑" pitchFamily="34" charset="-122"/>
                          <a:ea typeface="微软雅黑" pitchFamily="34" charset="-122"/>
                          <a:cs typeface="Times New Roman"/>
                        </a:rPr>
                        <a:t>责任部门</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1444">
                <a:tc>
                  <a:txBody>
                    <a:bodyPr/>
                    <a:lstStyle/>
                    <a:p>
                      <a:pPr algn="just">
                        <a:spcAft>
                          <a:spcPts val="0"/>
                        </a:spcAft>
                      </a:pPr>
                      <a:r>
                        <a:rPr lang="en-US" altLang="zh-CN" sz="1400" b="1" kern="1200" dirty="0" smtClean="0">
                          <a:solidFill>
                            <a:srgbClr val="000000"/>
                          </a:solidFill>
                          <a:latin typeface="微软雅黑" pitchFamily="34" charset="-122"/>
                          <a:ea typeface="微软雅黑" pitchFamily="34" charset="-122"/>
                          <a:cs typeface="+mn-cs"/>
                        </a:rPr>
                        <a:t>D-5</a:t>
                      </a:r>
                      <a:r>
                        <a:rPr lang="zh-CN" altLang="zh-CN" sz="1400" b="1" kern="1200" dirty="0" smtClean="0">
                          <a:solidFill>
                            <a:srgbClr val="000000"/>
                          </a:solidFill>
                          <a:latin typeface="微软雅黑" pitchFamily="34" charset="-122"/>
                          <a:ea typeface="微软雅黑" pitchFamily="34" charset="-122"/>
                          <a:cs typeface="+mn-cs"/>
                        </a:rPr>
                        <a:t>学位点建设</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400" b="1" kern="1200" dirty="0" smtClean="0">
                          <a:solidFill>
                            <a:srgbClr val="000000"/>
                          </a:solidFill>
                          <a:latin typeface="微软雅黑" pitchFamily="34" charset="-122"/>
                          <a:ea typeface="微软雅黑" pitchFamily="34" charset="-122"/>
                          <a:cs typeface="+mn-cs"/>
                        </a:rPr>
                        <a:t>1.</a:t>
                      </a:r>
                      <a:r>
                        <a:rPr lang="zh-CN" altLang="zh-CN" sz="1400" b="1" kern="1200" dirty="0" smtClean="0">
                          <a:solidFill>
                            <a:srgbClr val="000000"/>
                          </a:solidFill>
                          <a:latin typeface="微软雅黑" pitchFamily="34" charset="-122"/>
                          <a:ea typeface="微软雅黑" pitchFamily="34" charset="-122"/>
                          <a:cs typeface="+mn-cs"/>
                        </a:rPr>
                        <a:t>专业学位硕士点内涵建设</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1200" dirty="0" smtClean="0">
                          <a:solidFill>
                            <a:srgbClr val="000000"/>
                          </a:solidFill>
                          <a:latin typeface="微软雅黑" pitchFamily="34" charset="-122"/>
                          <a:ea typeface="微软雅黑" pitchFamily="34" charset="-122"/>
                          <a:cs typeface="+mn-cs"/>
                        </a:rPr>
                        <a:t>2016.1-2016.12</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altLang="en-US" sz="1400" b="1" kern="0" dirty="0" smtClean="0">
                          <a:solidFill>
                            <a:srgbClr val="000000"/>
                          </a:solidFill>
                          <a:latin typeface="微软雅黑" pitchFamily="34" charset="-122"/>
                          <a:ea typeface="微软雅黑" pitchFamily="34" charset="-122"/>
                          <a:cs typeface="Times New Roman"/>
                        </a:rPr>
                        <a:t>拟定的</a:t>
                      </a:r>
                      <a:r>
                        <a:rPr lang="en-US" sz="1400" b="1" kern="0" dirty="0" smtClean="0">
                          <a:solidFill>
                            <a:srgbClr val="000000"/>
                          </a:solidFill>
                          <a:latin typeface="微软雅黑" pitchFamily="34" charset="-122"/>
                          <a:ea typeface="微软雅黑" pitchFamily="34" charset="-122"/>
                          <a:cs typeface="Times New Roman"/>
                        </a:rPr>
                        <a:t>2</a:t>
                      </a:r>
                      <a:r>
                        <a:rPr lang="zh-CN" sz="1400" b="1" kern="0" dirty="0">
                          <a:solidFill>
                            <a:srgbClr val="000000"/>
                          </a:solidFill>
                          <a:latin typeface="微软雅黑" pitchFamily="34" charset="-122"/>
                          <a:ea typeface="微软雅黑" pitchFamily="34" charset="-122"/>
                          <a:cs typeface="Times New Roman"/>
                        </a:rPr>
                        <a:t>个</a:t>
                      </a:r>
                      <a:r>
                        <a:rPr lang="zh-CN" sz="1400" b="1" kern="0" dirty="0" smtClean="0">
                          <a:solidFill>
                            <a:srgbClr val="000000"/>
                          </a:solidFill>
                          <a:latin typeface="微软雅黑" pitchFamily="34" charset="-122"/>
                          <a:ea typeface="微软雅黑" pitchFamily="34" charset="-122"/>
                          <a:cs typeface="Times New Roman"/>
                        </a:rPr>
                        <a:t>专业学位</a:t>
                      </a:r>
                      <a:r>
                        <a:rPr lang="zh-CN" altLang="zh-CN" sz="1400" b="1" kern="0" dirty="0" smtClean="0">
                          <a:solidFill>
                            <a:srgbClr val="000000"/>
                          </a:solidFill>
                          <a:latin typeface="微软雅黑" pitchFamily="34" charset="-122"/>
                          <a:ea typeface="微软雅黑" pitchFamily="34" charset="-122"/>
                          <a:cs typeface="Times New Roman"/>
                        </a:rPr>
                        <a:t>硕士</a:t>
                      </a:r>
                      <a:r>
                        <a:rPr lang="zh-CN" sz="1400" b="1" kern="0" dirty="0" smtClean="0">
                          <a:solidFill>
                            <a:srgbClr val="000000"/>
                          </a:solidFill>
                          <a:latin typeface="微软雅黑" pitchFamily="34" charset="-122"/>
                          <a:ea typeface="微软雅黑" pitchFamily="34" charset="-122"/>
                          <a:cs typeface="Times New Roman"/>
                        </a:rPr>
                        <a:t>点</a:t>
                      </a:r>
                      <a:r>
                        <a:rPr lang="zh-CN" sz="1400" b="1" kern="0" dirty="0">
                          <a:solidFill>
                            <a:srgbClr val="000000"/>
                          </a:solidFill>
                          <a:latin typeface="微软雅黑" pitchFamily="34" charset="-122"/>
                          <a:ea typeface="微软雅黑" pitchFamily="34" charset="-122"/>
                          <a:cs typeface="Times New Roman"/>
                        </a:rPr>
                        <a:t>内涵有较大提升</a:t>
                      </a:r>
                      <a:endParaRPr lang="zh-CN" sz="1400" b="1" kern="100" dirty="0">
                        <a:solidFill>
                          <a:srgbClr val="00000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solidFill>
                            <a:srgbClr val="000000"/>
                          </a:solidFill>
                          <a:latin typeface="微软雅黑" pitchFamily="34" charset="-122"/>
                          <a:ea typeface="微软雅黑" pitchFamily="34" charset="-122"/>
                          <a:cs typeface="Times New Roman"/>
                        </a:rPr>
                        <a:t>学科办、相关学院</a:t>
                      </a:r>
                      <a:endParaRPr lang="zh-CN" sz="1400" b="1" kern="100" dirty="0">
                        <a:solidFill>
                          <a:srgbClr val="000000"/>
                        </a:solidFill>
                        <a:latin typeface="微软雅黑" pitchFamily="34" charset="-122"/>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116">
                <a:tc rowSpan="2">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D-6</a:t>
                      </a:r>
                      <a:r>
                        <a:rPr lang="zh-CN" sz="1400" b="1" kern="0">
                          <a:solidFill>
                            <a:srgbClr val="000000"/>
                          </a:solidFill>
                          <a:latin typeface="微软雅黑" pitchFamily="34" charset="-122"/>
                          <a:ea typeface="微软雅黑" pitchFamily="34" charset="-122"/>
                          <a:cs typeface="Times New Roman"/>
                        </a:rPr>
                        <a:t>学生满意度提升工程</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0" dirty="0">
                          <a:solidFill>
                            <a:srgbClr val="000000"/>
                          </a:solidFill>
                          <a:latin typeface="微软雅黑" pitchFamily="34" charset="-122"/>
                          <a:ea typeface="微软雅黑" pitchFamily="34" charset="-122"/>
                          <a:cs typeface="Times New Roman"/>
                        </a:rPr>
                        <a:t>1</a:t>
                      </a:r>
                      <a:r>
                        <a:rPr lang="zh-CN" sz="1400" b="1" kern="0" dirty="0">
                          <a:solidFill>
                            <a:srgbClr val="000000"/>
                          </a:solidFill>
                          <a:latin typeface="微软雅黑" pitchFamily="34" charset="-122"/>
                          <a:ea typeface="微软雅黑" pitchFamily="34" charset="-122"/>
                          <a:cs typeface="Times New Roman"/>
                        </a:rPr>
                        <a:t>．开展学生满意度提升专项课题研究</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微软雅黑" pitchFamily="34" charset="-122"/>
                          <a:ea typeface="微软雅黑" pitchFamily="34" charset="-122"/>
                          <a:cs typeface="Times New Roman"/>
                        </a:rPr>
                        <a:t>2016.1-2016.12</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开展学生满意度的深度访谈，了解学生不满意的原因。</a:t>
                      </a:r>
                      <a:endParaRPr lang="zh-CN" sz="1400" b="1" kern="100" dirty="0">
                        <a:solidFill>
                          <a:srgbClr val="000000"/>
                        </a:solidFill>
                        <a:latin typeface="微软雅黑" pitchFamily="34" charset="-122"/>
                        <a:ea typeface="微软雅黑" pitchFamily="34" charset="-122"/>
                        <a:cs typeface="Times New Roman"/>
                      </a:endParaRPr>
                    </a:p>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形成学生满意度提升方案。</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smtClean="0">
                          <a:solidFill>
                            <a:srgbClr val="000000"/>
                          </a:solidFill>
                          <a:latin typeface="微软雅黑" pitchFamily="34" charset="-122"/>
                          <a:ea typeface="微软雅黑" pitchFamily="34" charset="-122"/>
                          <a:cs typeface="Times New Roman"/>
                        </a:rPr>
                        <a:t>党办</a:t>
                      </a:r>
                      <a:r>
                        <a:rPr lang="zh-CN" altLang="en-US" sz="1400" b="1" kern="0" dirty="0" smtClean="0">
                          <a:solidFill>
                            <a:srgbClr val="000000"/>
                          </a:solidFill>
                          <a:latin typeface="微软雅黑" pitchFamily="34" charset="-122"/>
                          <a:ea typeface="微软雅黑" pitchFamily="34" charset="-122"/>
                          <a:cs typeface="Times New Roman"/>
                        </a:rPr>
                        <a:t>、学工部</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156">
                <a:tc vMerge="1">
                  <a:txBody>
                    <a:bodyPr/>
                    <a:lstStyle/>
                    <a:p>
                      <a:endParaRPr lang="zh-CN" altLang="en-US"/>
                    </a:p>
                  </a:txBody>
                  <a:tcPr/>
                </a:tc>
                <a:tc>
                  <a:txBody>
                    <a:bodyPr/>
                    <a:lstStyle/>
                    <a:p>
                      <a:pPr algn="just">
                        <a:spcAft>
                          <a:spcPts val="0"/>
                        </a:spcAft>
                      </a:pPr>
                      <a:r>
                        <a:rPr lang="en-US" sz="1400" b="1" kern="0">
                          <a:solidFill>
                            <a:srgbClr val="000000"/>
                          </a:solidFill>
                          <a:latin typeface="微软雅黑" pitchFamily="34" charset="-122"/>
                          <a:ea typeface="微软雅黑" pitchFamily="34" charset="-122"/>
                          <a:cs typeface="Times New Roman"/>
                        </a:rPr>
                        <a:t>2</a:t>
                      </a:r>
                      <a:r>
                        <a:rPr lang="zh-CN" sz="1400" b="1" kern="0">
                          <a:solidFill>
                            <a:srgbClr val="000000"/>
                          </a:solidFill>
                          <a:latin typeface="微软雅黑" pitchFamily="34" charset="-122"/>
                          <a:ea typeface="微软雅黑" pitchFamily="34" charset="-122"/>
                          <a:cs typeface="Times New Roman"/>
                        </a:rPr>
                        <a:t>．各职能处室与二级学院开展满意度建设工程</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0">
                          <a:solidFill>
                            <a:srgbClr val="000000"/>
                          </a:solidFill>
                          <a:latin typeface="微软雅黑" pitchFamily="34" charset="-122"/>
                          <a:ea typeface="微软雅黑" pitchFamily="34" charset="-122"/>
                          <a:cs typeface="Times New Roman"/>
                        </a:rPr>
                        <a:t>2016.1-2016.12</a:t>
                      </a:r>
                      <a:endParaRPr lang="zh-CN" sz="1400" b="1" kern="10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zh-CN" sz="1400" b="1" kern="0" dirty="0">
                          <a:solidFill>
                            <a:srgbClr val="000000"/>
                          </a:solidFill>
                          <a:latin typeface="微软雅黑" pitchFamily="34" charset="-122"/>
                          <a:ea typeface="微软雅黑" pitchFamily="34" charset="-122"/>
                          <a:cs typeface="Times New Roman"/>
                        </a:rPr>
                        <a:t>各职能处室、二级学院至少开展一个改进行动，并附上学生满意度前后对比有提高的证据说明</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400" b="1" kern="100" dirty="0" smtClean="0">
                          <a:solidFill>
                            <a:srgbClr val="000000"/>
                          </a:solidFill>
                          <a:latin typeface="微软雅黑" pitchFamily="34" charset="-122"/>
                          <a:ea typeface="微软雅黑" pitchFamily="34" charset="-122"/>
                          <a:cs typeface="Times New Roman"/>
                        </a:rPr>
                        <a:t>职能部门、各学院</a:t>
                      </a:r>
                      <a:endParaRPr lang="zh-CN" sz="1400" b="1" kern="100" dirty="0">
                        <a:solidFill>
                          <a:srgbClr val="000000"/>
                        </a:solidFill>
                        <a:latin typeface="微软雅黑" pitchFamily="34" charset="-122"/>
                        <a:ea typeface="微软雅黑" pitchFamily="34" charset="-122"/>
                        <a:cs typeface="Times New Roman"/>
                      </a:endParaRPr>
                    </a:p>
                  </a:txBody>
                  <a:tcPr marL="44335" marR="44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467544" y="267494"/>
            <a:ext cx="1107996" cy="461665"/>
          </a:xfrm>
          <a:prstGeom prst="rect">
            <a:avLst/>
          </a:prstGeom>
          <a:noFill/>
        </p:spPr>
        <p:txBody>
          <a:bodyPr wrap="none" rtlCol="0">
            <a:spAutoFit/>
          </a:bodyPr>
          <a:lstStyle/>
          <a:p>
            <a:r>
              <a:rPr lang="zh-CN" altLang="en-US" sz="2400" b="1" dirty="0" smtClean="0">
                <a:solidFill>
                  <a:srgbClr val="000000"/>
                </a:solidFill>
                <a:latin typeface="微软雅黑" pitchFamily="34" charset="-122"/>
                <a:ea typeface="微软雅黑" pitchFamily="34" charset="-122"/>
              </a:rPr>
              <a:t>全校面</a:t>
            </a:r>
            <a:endParaRPr lang="zh-CN" altLang="en-US" sz="2400" b="1" dirty="0">
              <a:solidFill>
                <a:srgbClr val="00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headEnd/>
            <a:tailEnd/>
          </a:ln>
        </p:spPr>
        <p:txBody>
          <a:bodyPr wrap="none" anchor="ctr"/>
          <a:lstStyle/>
          <a:p>
            <a:endParaRPr lang="zh-CN" altLang="en-US">
              <a:latin typeface="Calibri" pitchFamily="34" charset="0"/>
            </a:endParaRPr>
          </a:p>
        </p:txBody>
      </p:sp>
      <p:sp>
        <p:nvSpPr>
          <p:cNvPr id="5" name="TextBox 4"/>
          <p:cNvSpPr txBox="1"/>
          <p:nvPr/>
        </p:nvSpPr>
        <p:spPr>
          <a:xfrm>
            <a:off x="251520" y="1419622"/>
            <a:ext cx="8711039" cy="2614370"/>
          </a:xfrm>
          <a:prstGeom prst="rect">
            <a:avLst/>
          </a:prstGeom>
          <a:noFill/>
        </p:spPr>
        <p:txBody>
          <a:bodyPr wrap="none" rtlCol="0">
            <a:spAutoFit/>
          </a:bodyPr>
          <a:lstStyle/>
          <a:p>
            <a:pPr>
              <a:lnSpc>
                <a:spcPts val="4000"/>
              </a:lnSpc>
            </a:pPr>
            <a:r>
              <a:rPr lang="zh-CN" altLang="en-US" sz="2800" b="1" dirty="0" smtClean="0">
                <a:solidFill>
                  <a:srgbClr val="000000"/>
                </a:solidFill>
                <a:latin typeface="微软雅黑" pitchFamily="34" charset="-122"/>
                <a:ea typeface="微软雅黑" pitchFamily="34" charset="-122"/>
                <a:sym typeface="新宋体" pitchFamily="49" charset="-122"/>
              </a:rPr>
              <a:t>各牵头部门必须与责任部门研究：</a:t>
            </a:r>
            <a:endParaRPr lang="en-US" altLang="zh-CN" sz="2800" b="1" dirty="0" smtClean="0">
              <a:solidFill>
                <a:srgbClr val="000000"/>
              </a:solidFill>
              <a:latin typeface="微软雅黑" pitchFamily="34" charset="-122"/>
              <a:ea typeface="微软雅黑" pitchFamily="34" charset="-122"/>
              <a:sym typeface="新宋体" pitchFamily="49" charset="-122"/>
            </a:endParaRPr>
          </a:p>
          <a:p>
            <a:pPr>
              <a:lnSpc>
                <a:spcPts val="4000"/>
              </a:lnSpc>
              <a:buFont typeface="Wingdings" pitchFamily="2" charset="2"/>
              <a:buChar char="l"/>
            </a:pPr>
            <a:r>
              <a:rPr lang="zh-CN" altLang="en-US" sz="2800" b="1" dirty="0" smtClean="0">
                <a:solidFill>
                  <a:srgbClr val="000000"/>
                </a:solidFill>
                <a:latin typeface="微软雅黑" pitchFamily="34" charset="-122"/>
                <a:ea typeface="微软雅黑" pitchFamily="34" charset="-122"/>
                <a:sym typeface="新宋体" pitchFamily="49" charset="-122"/>
              </a:rPr>
              <a:t>明确分计划责任人，及各责任部门责任人；</a:t>
            </a:r>
            <a:endParaRPr lang="en-US" altLang="zh-CN" sz="2800" b="1" dirty="0" smtClean="0">
              <a:solidFill>
                <a:srgbClr val="000000"/>
              </a:solidFill>
              <a:latin typeface="微软雅黑" pitchFamily="34" charset="-122"/>
              <a:ea typeface="微软雅黑" pitchFamily="34" charset="-122"/>
              <a:sym typeface="新宋体" pitchFamily="49" charset="-122"/>
            </a:endParaRPr>
          </a:p>
          <a:p>
            <a:pPr>
              <a:lnSpc>
                <a:spcPts val="4000"/>
              </a:lnSpc>
              <a:buFont typeface="Wingdings" pitchFamily="2" charset="2"/>
              <a:buChar char="l"/>
            </a:pPr>
            <a:r>
              <a:rPr lang="zh-CN" altLang="en-US" sz="2800" b="1" dirty="0" smtClean="0">
                <a:solidFill>
                  <a:srgbClr val="000000"/>
                </a:solidFill>
                <a:latin typeface="微软雅黑" pitchFamily="34" charset="-122"/>
                <a:ea typeface="微软雅黑" pitchFamily="34" charset="-122"/>
                <a:sym typeface="新宋体" pitchFamily="49" charset="-122"/>
              </a:rPr>
              <a:t>制定分计划的具体实施措施，明确时间安排和步骤；</a:t>
            </a:r>
            <a:endParaRPr lang="en-US" altLang="zh-CN" sz="2800" b="1" dirty="0" smtClean="0">
              <a:solidFill>
                <a:srgbClr val="000000"/>
              </a:solidFill>
              <a:latin typeface="微软雅黑" pitchFamily="34" charset="-122"/>
              <a:ea typeface="微软雅黑" pitchFamily="34" charset="-122"/>
              <a:sym typeface="新宋体" pitchFamily="49" charset="-122"/>
            </a:endParaRPr>
          </a:p>
          <a:p>
            <a:pPr>
              <a:lnSpc>
                <a:spcPts val="4000"/>
              </a:lnSpc>
              <a:buFont typeface="Wingdings" pitchFamily="2" charset="2"/>
              <a:buChar char="l"/>
            </a:pPr>
            <a:r>
              <a:rPr lang="zh-CN" altLang="en-US" sz="2800" b="1" dirty="0" smtClean="0">
                <a:solidFill>
                  <a:srgbClr val="000000"/>
                </a:solidFill>
                <a:latin typeface="微软雅黑" pitchFamily="34" charset="-122"/>
                <a:ea typeface="微软雅黑" pitchFamily="34" charset="-122"/>
                <a:sym typeface="新宋体" pitchFamily="49" charset="-122"/>
              </a:rPr>
              <a:t>明确阶段计划及成果。</a:t>
            </a:r>
            <a:endParaRPr lang="en-US" altLang="zh-CN" sz="2800" b="1" dirty="0" smtClean="0">
              <a:solidFill>
                <a:srgbClr val="000000"/>
              </a:solidFill>
              <a:latin typeface="微软雅黑" pitchFamily="34" charset="-122"/>
              <a:ea typeface="微软雅黑" pitchFamily="34" charset="-122"/>
              <a:sym typeface="新宋体" pitchFamily="49" charset="-122"/>
            </a:endParaRPr>
          </a:p>
          <a:p>
            <a:pPr>
              <a:lnSpc>
                <a:spcPts val="4000"/>
              </a:lnSpc>
              <a:buFont typeface="Wingdings" pitchFamily="2" charset="2"/>
              <a:buChar char="l"/>
            </a:pPr>
            <a:r>
              <a:rPr lang="zh-CN" altLang="en-US" sz="2800" b="1" dirty="0" smtClean="0">
                <a:solidFill>
                  <a:srgbClr val="000000"/>
                </a:solidFill>
                <a:latin typeface="微软雅黑" pitchFamily="34" charset="-122"/>
                <a:ea typeface="微软雅黑" pitchFamily="34" charset="-122"/>
                <a:sym typeface="新宋体" pitchFamily="49" charset="-122"/>
              </a:rPr>
              <a:t>具体实施措施要报分管校领导审定。</a:t>
            </a:r>
            <a:endParaRPr lang="zh-CN" altLang="en-US" sz="2800"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1347614"/>
            <a:ext cx="5544616" cy="936104"/>
          </a:xfrm>
        </p:spPr>
        <p:txBody>
          <a:bodyPr>
            <a:noAutofit/>
          </a:bodyPr>
          <a:lstStyle/>
          <a:p>
            <a:r>
              <a:rPr lang="en-US" altLang="zh-CN" dirty="0">
                <a:solidFill>
                  <a:srgbClr val="C00000"/>
                </a:solidFill>
                <a:latin typeface="微软雅黑" pitchFamily="34" charset="-122"/>
                <a:ea typeface="微软雅黑" pitchFamily="34" charset="-122"/>
              </a:rPr>
              <a:t>2015</a:t>
            </a:r>
            <a:r>
              <a:rPr lang="zh-CN" altLang="en-US" dirty="0">
                <a:solidFill>
                  <a:srgbClr val="C00000"/>
                </a:solidFill>
                <a:latin typeface="微软雅黑" pitchFamily="34" charset="-122"/>
                <a:ea typeface="微软雅黑" pitchFamily="34" charset="-122"/>
              </a:rPr>
              <a:t>年卓越建桥计划执行情况</a:t>
            </a:r>
            <a:endParaRPr lang="zh-CN" altLang="en-US" dirty="0"/>
          </a:p>
        </p:txBody>
      </p:sp>
      <p:sp>
        <p:nvSpPr>
          <p:cNvPr id="3" name="文本占位符 2"/>
          <p:cNvSpPr>
            <a:spLocks noGrp="1"/>
          </p:cNvSpPr>
          <p:nvPr>
            <p:ph type="body" idx="1"/>
          </p:nvPr>
        </p:nvSpPr>
        <p:spPr/>
        <p:txBody>
          <a:bodyPr/>
          <a:lstStyle/>
          <a:p>
            <a:endParaRPr lang="zh-CN" altLang="en-US" dirty="0"/>
          </a:p>
        </p:txBody>
      </p:sp>
    </p:spTree>
    <p:extLst>
      <p:ext uri="{BB962C8B-B14F-4D97-AF65-F5344CB8AC3E}">
        <p14:creationId xmlns="" xmlns:p14="http://schemas.microsoft.com/office/powerpoint/2010/main" val="42201720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headEnd/>
            <a:tailEnd/>
          </a:ln>
        </p:spPr>
        <p:txBody>
          <a:bodyPr wrap="none" anchor="ctr"/>
          <a:lstStyle/>
          <a:p>
            <a:endParaRPr lang="zh-CN" altLang="en-US">
              <a:latin typeface="Calibri" pitchFamily="34" charset="0"/>
            </a:endParaRPr>
          </a:p>
        </p:txBody>
      </p:sp>
      <p:sp>
        <p:nvSpPr>
          <p:cNvPr id="4" name="TextBox 3"/>
          <p:cNvSpPr txBox="1"/>
          <p:nvPr/>
        </p:nvSpPr>
        <p:spPr>
          <a:xfrm>
            <a:off x="323528" y="1275606"/>
            <a:ext cx="9070112" cy="2614370"/>
          </a:xfrm>
          <a:prstGeom prst="rect">
            <a:avLst/>
          </a:prstGeom>
          <a:noFill/>
        </p:spPr>
        <p:txBody>
          <a:bodyPr wrap="none" rtlCol="0">
            <a:spAutoFit/>
          </a:bodyPr>
          <a:lstStyle/>
          <a:p>
            <a:pPr>
              <a:lnSpc>
                <a:spcPts val="4000"/>
              </a:lnSpc>
            </a:pPr>
            <a:r>
              <a:rPr lang="zh-CN" altLang="en-US" sz="2800" b="1" dirty="0" smtClean="0">
                <a:solidFill>
                  <a:srgbClr val="000000"/>
                </a:solidFill>
                <a:latin typeface="微软雅黑" pitchFamily="34" charset="-122"/>
                <a:ea typeface="微软雅黑" pitchFamily="34" charset="-122"/>
                <a:sym typeface="新宋体" pitchFamily="49" charset="-122"/>
              </a:rPr>
              <a:t>卓越建桥计划继续实行月度考核机制：</a:t>
            </a:r>
            <a:endParaRPr lang="en-US" altLang="zh-CN" sz="2800" b="1" dirty="0" smtClean="0">
              <a:solidFill>
                <a:srgbClr val="000000"/>
              </a:solidFill>
              <a:latin typeface="微软雅黑" pitchFamily="34" charset="-122"/>
              <a:ea typeface="微软雅黑" pitchFamily="34" charset="-122"/>
              <a:sym typeface="新宋体" pitchFamily="49" charset="-122"/>
            </a:endParaRPr>
          </a:p>
          <a:p>
            <a:pPr>
              <a:lnSpc>
                <a:spcPts val="4000"/>
              </a:lnSpc>
              <a:buFont typeface="Wingdings" pitchFamily="2" charset="2"/>
              <a:buChar char="l"/>
            </a:pPr>
            <a:r>
              <a:rPr lang="zh-CN" altLang="en-US" sz="2800" b="1" dirty="0" smtClean="0">
                <a:solidFill>
                  <a:srgbClr val="000000"/>
                </a:solidFill>
                <a:latin typeface="微软雅黑" pitchFamily="34" charset="-122"/>
                <a:ea typeface="微软雅黑" pitchFamily="34" charset="-122"/>
                <a:sym typeface="新宋体" pitchFamily="49" charset="-122"/>
              </a:rPr>
              <a:t>各分计划负责人每月</a:t>
            </a:r>
            <a:r>
              <a:rPr lang="en-US" altLang="zh-CN" sz="2800" b="1" dirty="0" smtClean="0">
                <a:solidFill>
                  <a:srgbClr val="000000"/>
                </a:solidFill>
                <a:latin typeface="微软雅黑" pitchFamily="34" charset="-122"/>
                <a:ea typeface="微软雅黑" pitchFamily="34" charset="-122"/>
                <a:sym typeface="新宋体" pitchFamily="49" charset="-122"/>
              </a:rPr>
              <a:t>30</a:t>
            </a:r>
            <a:r>
              <a:rPr lang="zh-CN" altLang="en-US" sz="2800" b="1" dirty="0" smtClean="0">
                <a:solidFill>
                  <a:srgbClr val="000000"/>
                </a:solidFill>
                <a:latin typeface="微软雅黑" pitchFamily="34" charset="-122"/>
                <a:ea typeface="微软雅黑" pitchFamily="34" charset="-122"/>
                <a:sym typeface="新宋体" pitchFamily="49" charset="-122"/>
              </a:rPr>
              <a:t>日前书面报告执行进展情况；</a:t>
            </a:r>
            <a:endParaRPr lang="en-US" altLang="zh-CN" sz="2800" b="1" dirty="0" smtClean="0">
              <a:solidFill>
                <a:srgbClr val="000000"/>
              </a:solidFill>
              <a:latin typeface="微软雅黑" pitchFamily="34" charset="-122"/>
              <a:ea typeface="微软雅黑" pitchFamily="34" charset="-122"/>
              <a:sym typeface="新宋体" pitchFamily="49" charset="-122"/>
            </a:endParaRPr>
          </a:p>
          <a:p>
            <a:pPr>
              <a:lnSpc>
                <a:spcPts val="4000"/>
              </a:lnSpc>
              <a:buFont typeface="Wingdings" pitchFamily="2" charset="2"/>
              <a:buChar char="l"/>
            </a:pPr>
            <a:r>
              <a:rPr lang="zh-CN" altLang="en-US" sz="2800" b="1" dirty="0" smtClean="0">
                <a:solidFill>
                  <a:srgbClr val="000000"/>
                </a:solidFill>
                <a:latin typeface="微软雅黑" pitchFamily="34" charset="-122"/>
                <a:ea typeface="微软雅黑" pitchFamily="34" charset="-122"/>
                <a:sym typeface="新宋体" pitchFamily="49" charset="-122"/>
              </a:rPr>
              <a:t>每月召开一次管考会议；</a:t>
            </a:r>
            <a:endParaRPr lang="en-US" altLang="zh-CN" sz="2800" b="1" dirty="0" smtClean="0">
              <a:solidFill>
                <a:srgbClr val="000000"/>
              </a:solidFill>
              <a:latin typeface="微软雅黑" pitchFamily="34" charset="-122"/>
              <a:ea typeface="微软雅黑" pitchFamily="34" charset="-122"/>
              <a:sym typeface="新宋体" pitchFamily="49" charset="-122"/>
            </a:endParaRPr>
          </a:p>
          <a:p>
            <a:pPr>
              <a:lnSpc>
                <a:spcPts val="4000"/>
              </a:lnSpc>
              <a:buFont typeface="Wingdings" pitchFamily="2" charset="2"/>
              <a:buChar char="l"/>
            </a:pPr>
            <a:r>
              <a:rPr lang="zh-CN" altLang="en-US" sz="2800" b="1" dirty="0" smtClean="0">
                <a:solidFill>
                  <a:srgbClr val="000000"/>
                </a:solidFill>
                <a:latin typeface="微软雅黑" pitchFamily="34" charset="-122"/>
                <a:ea typeface="微软雅黑" pitchFamily="34" charset="-122"/>
                <a:sym typeface="新宋体" pitchFamily="49" charset="-122"/>
              </a:rPr>
              <a:t>分计划在每年度结束时，由负责人形成年度总结报告；</a:t>
            </a:r>
            <a:endParaRPr lang="en-US" altLang="zh-CN" sz="2800" b="1" dirty="0" smtClean="0">
              <a:solidFill>
                <a:srgbClr val="000000"/>
              </a:solidFill>
              <a:latin typeface="微软雅黑" pitchFamily="34" charset="-122"/>
              <a:ea typeface="微软雅黑" pitchFamily="34" charset="-122"/>
              <a:sym typeface="新宋体" pitchFamily="49" charset="-122"/>
            </a:endParaRPr>
          </a:p>
          <a:p>
            <a:pPr>
              <a:lnSpc>
                <a:spcPts val="4000"/>
              </a:lnSpc>
              <a:buFont typeface="Wingdings" pitchFamily="2" charset="2"/>
              <a:buChar char="l"/>
            </a:pPr>
            <a:r>
              <a:rPr lang="zh-CN" altLang="en-US" sz="2800" b="1" dirty="0" smtClean="0">
                <a:solidFill>
                  <a:srgbClr val="000000"/>
                </a:solidFill>
                <a:latin typeface="微软雅黑" pitchFamily="34" charset="-122"/>
                <a:ea typeface="微软雅黑" pitchFamily="34" charset="-122"/>
                <a:sym typeface="新宋体" pitchFamily="49" charset="-122"/>
              </a:rPr>
              <a:t>项目结束时，所有有关材料归档。</a:t>
            </a:r>
            <a:endParaRPr lang="zh-CN" altLang="en-US" sz="2800"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headEnd/>
            <a:tailEnd/>
          </a:ln>
        </p:spPr>
        <p:txBody>
          <a:bodyPr wrap="none" anchor="ctr"/>
          <a:lstStyle/>
          <a:p>
            <a:endParaRPr lang="zh-CN" altLang="en-US">
              <a:latin typeface="Calibri" pitchFamily="34" charset="0"/>
            </a:endParaRPr>
          </a:p>
        </p:txBody>
      </p:sp>
      <p:sp>
        <p:nvSpPr>
          <p:cNvPr id="4" name="TextBox 3"/>
          <p:cNvSpPr txBox="1"/>
          <p:nvPr/>
        </p:nvSpPr>
        <p:spPr>
          <a:xfrm>
            <a:off x="611560" y="1131590"/>
            <a:ext cx="7992894" cy="3170099"/>
          </a:xfrm>
          <a:prstGeom prst="rect">
            <a:avLst/>
          </a:prstGeom>
          <a:noFill/>
        </p:spPr>
        <p:txBody>
          <a:bodyPr wrap="none" rtlCol="0">
            <a:spAutoFit/>
          </a:bodyPr>
          <a:lstStyle/>
          <a:p>
            <a:pPr>
              <a:lnSpc>
                <a:spcPts val="4000"/>
              </a:lnSpc>
              <a:buFont typeface="Wingdings" pitchFamily="2" charset="2"/>
              <a:buChar char="l"/>
            </a:pPr>
            <a:r>
              <a:rPr lang="zh-CN" altLang="en-US" sz="2800" b="1" dirty="0" smtClean="0">
                <a:solidFill>
                  <a:srgbClr val="000000"/>
                </a:solidFill>
                <a:latin typeface="微软雅黑" pitchFamily="34" charset="-122"/>
                <a:ea typeface="微软雅黑" pitchFamily="34" charset="-122"/>
              </a:rPr>
              <a:t>各学院卓越计划参照校级层面卓越计划自行制订</a:t>
            </a:r>
            <a:endParaRPr lang="en-US" altLang="zh-CN" sz="2800" b="1" dirty="0" smtClean="0">
              <a:solidFill>
                <a:srgbClr val="000000"/>
              </a:solidFill>
              <a:latin typeface="微软雅黑" pitchFamily="34" charset="-122"/>
              <a:ea typeface="微软雅黑" pitchFamily="34" charset="-122"/>
            </a:endParaRPr>
          </a:p>
          <a:p>
            <a:pPr>
              <a:lnSpc>
                <a:spcPts val="4000"/>
              </a:lnSpc>
            </a:pPr>
            <a:r>
              <a:rPr lang="zh-CN" altLang="en-US" sz="2800" b="1" dirty="0" smtClean="0">
                <a:solidFill>
                  <a:srgbClr val="000000"/>
                </a:solidFill>
                <a:latin typeface="微软雅黑" pitchFamily="34" charset="-122"/>
                <a:ea typeface="微软雅黑" pitchFamily="34" charset="-122"/>
              </a:rPr>
              <a:t>计划内容围绕：向应用技术大学转型</a:t>
            </a:r>
            <a:endParaRPr lang="en-US" altLang="zh-CN" sz="2800" b="1" dirty="0" smtClean="0">
              <a:solidFill>
                <a:srgbClr val="000000"/>
              </a:solidFill>
              <a:latin typeface="微软雅黑" pitchFamily="34" charset="-122"/>
              <a:ea typeface="微软雅黑" pitchFamily="34" charset="-122"/>
            </a:endParaRPr>
          </a:p>
          <a:p>
            <a:pPr>
              <a:lnSpc>
                <a:spcPts val="4000"/>
              </a:lnSpc>
            </a:pPr>
            <a:r>
              <a:rPr lang="en-US" altLang="zh-CN" sz="2800" b="1" dirty="0" smtClean="0">
                <a:solidFill>
                  <a:srgbClr val="000000"/>
                </a:solidFill>
                <a:latin typeface="微软雅黑" pitchFamily="34" charset="-122"/>
                <a:ea typeface="微软雅黑" pitchFamily="34" charset="-122"/>
              </a:rPr>
              <a:t>                        </a:t>
            </a:r>
            <a:r>
              <a:rPr lang="zh-CN" altLang="en-US" sz="2800" b="1" dirty="0" smtClean="0">
                <a:solidFill>
                  <a:srgbClr val="000000"/>
                </a:solidFill>
                <a:latin typeface="微软雅黑" pitchFamily="34" charset="-122"/>
                <a:ea typeface="微软雅黑" pitchFamily="34" charset="-122"/>
              </a:rPr>
              <a:t>提高人才培养质量</a:t>
            </a:r>
            <a:endParaRPr lang="en-US" altLang="zh-CN" sz="2800" b="1" dirty="0" smtClean="0">
              <a:solidFill>
                <a:srgbClr val="000000"/>
              </a:solidFill>
              <a:latin typeface="微软雅黑" pitchFamily="34" charset="-122"/>
              <a:ea typeface="微软雅黑" pitchFamily="34" charset="-122"/>
            </a:endParaRPr>
          </a:p>
          <a:p>
            <a:pPr>
              <a:lnSpc>
                <a:spcPts val="4000"/>
              </a:lnSpc>
            </a:pPr>
            <a:r>
              <a:rPr lang="en-US" altLang="zh-CN" sz="2800" b="1" dirty="0" smtClean="0">
                <a:solidFill>
                  <a:srgbClr val="000000"/>
                </a:solidFill>
                <a:latin typeface="微软雅黑" pitchFamily="34" charset="-122"/>
                <a:ea typeface="微软雅黑" pitchFamily="34" charset="-122"/>
              </a:rPr>
              <a:t>                        </a:t>
            </a:r>
            <a:r>
              <a:rPr lang="zh-CN" altLang="en-US" sz="2800" b="1" dirty="0" smtClean="0">
                <a:solidFill>
                  <a:srgbClr val="000000"/>
                </a:solidFill>
                <a:latin typeface="微软雅黑" pitchFamily="34" charset="-122"/>
                <a:ea typeface="微软雅黑" pitchFamily="34" charset="-122"/>
              </a:rPr>
              <a:t>增强服务社会能力</a:t>
            </a:r>
            <a:endParaRPr lang="en-US" altLang="zh-CN" sz="2800" b="1" dirty="0" smtClean="0">
              <a:solidFill>
                <a:srgbClr val="000000"/>
              </a:solidFill>
              <a:latin typeface="微软雅黑" pitchFamily="34" charset="-122"/>
              <a:ea typeface="微软雅黑" pitchFamily="34" charset="-122"/>
            </a:endParaRPr>
          </a:p>
          <a:p>
            <a:pPr>
              <a:lnSpc>
                <a:spcPts val="4000"/>
              </a:lnSpc>
              <a:buFont typeface="Wingdings" pitchFamily="2" charset="2"/>
              <a:buChar char="l"/>
            </a:pPr>
            <a:r>
              <a:rPr lang="zh-CN" altLang="en-US" sz="2800" b="1" dirty="0" smtClean="0">
                <a:solidFill>
                  <a:srgbClr val="000000"/>
                </a:solidFill>
                <a:latin typeface="微软雅黑" pitchFamily="34" charset="-122"/>
                <a:ea typeface="微软雅黑" pitchFamily="34" charset="-122"/>
              </a:rPr>
              <a:t>年度计划向校卓越建桥计划工作小组备案</a:t>
            </a:r>
            <a:endParaRPr lang="en-US" altLang="zh-CN" sz="2800" b="1" dirty="0" smtClean="0">
              <a:solidFill>
                <a:srgbClr val="000000"/>
              </a:solidFill>
              <a:latin typeface="微软雅黑" pitchFamily="34" charset="-122"/>
              <a:ea typeface="微软雅黑" pitchFamily="34" charset="-122"/>
            </a:endParaRPr>
          </a:p>
          <a:p>
            <a:pPr>
              <a:lnSpc>
                <a:spcPts val="4000"/>
              </a:lnSpc>
              <a:buFont typeface="Wingdings" pitchFamily="2" charset="2"/>
              <a:buChar char="l"/>
            </a:pPr>
            <a:r>
              <a:rPr lang="zh-CN" altLang="en-US" sz="2800" b="1" dirty="0" smtClean="0">
                <a:solidFill>
                  <a:srgbClr val="000000"/>
                </a:solidFill>
                <a:latin typeface="微软雅黑" pitchFamily="34" charset="-122"/>
                <a:ea typeface="微软雅黑" pitchFamily="34" charset="-122"/>
              </a:rPr>
              <a:t>希望建立定期考核制度以保证实施进展与效果。</a:t>
            </a:r>
            <a:endParaRPr lang="zh-CN" altLang="en-US" sz="2800" b="1" dirty="0">
              <a:solidFill>
                <a:srgbClr val="00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cuments and Settings\Jingjing\桌面\Romantic_stylish_art_drawin.png"/>
          <p:cNvPicPr>
            <a:picLocks noChangeAspect="1" noChangeArrowheads="1"/>
          </p:cNvPicPr>
          <p:nvPr/>
        </p:nvPicPr>
        <p:blipFill>
          <a:blip r:embed="rId2" cstate="print"/>
          <a:srcRect/>
          <a:stretch>
            <a:fillRect/>
          </a:stretch>
        </p:blipFill>
        <p:spPr bwMode="auto">
          <a:xfrm>
            <a:off x="0" y="0"/>
            <a:ext cx="5476875" cy="3912394"/>
          </a:xfrm>
          <a:prstGeom prst="rect">
            <a:avLst/>
          </a:prstGeom>
          <a:noFill/>
          <a:ln w="9525" cmpd="sng">
            <a:noFill/>
            <a:miter lim="800000"/>
            <a:headEnd/>
            <a:tailEnd/>
          </a:ln>
        </p:spPr>
      </p:pic>
      <p:sp>
        <p:nvSpPr>
          <p:cNvPr id="50179" name="直接连接符 4"/>
          <p:cNvSpPr>
            <a:spLocks noChangeShapeType="1"/>
          </p:cNvSpPr>
          <p:nvPr/>
        </p:nvSpPr>
        <p:spPr bwMode="auto">
          <a:xfrm>
            <a:off x="642939" y="3602831"/>
            <a:ext cx="7858125" cy="1191"/>
          </a:xfrm>
          <a:prstGeom prst="line">
            <a:avLst/>
          </a:prstGeom>
          <a:noFill/>
          <a:ln w="28575" cap="flat" cmpd="sng">
            <a:solidFill>
              <a:srgbClr val="C00000"/>
            </a:solidFill>
            <a:bevel/>
            <a:headEnd/>
            <a:tailEnd/>
          </a:ln>
        </p:spPr>
        <p:txBody>
          <a:bodyPr/>
          <a:lstStyle/>
          <a:p>
            <a:endParaRPr lang="zh-CN" altLang="en-US"/>
          </a:p>
        </p:txBody>
      </p:sp>
      <p:sp>
        <p:nvSpPr>
          <p:cNvPr id="50180" name="标题 3"/>
          <p:cNvSpPr>
            <a:spLocks noGrp="1" noChangeArrowheads="1"/>
          </p:cNvSpPr>
          <p:nvPr>
            <p:ph type="title" idx="4294967295"/>
          </p:nvPr>
        </p:nvSpPr>
        <p:spPr>
          <a:xfrm>
            <a:off x="3203576" y="3007519"/>
            <a:ext cx="5184775" cy="914400"/>
          </a:xfrm>
          <a:ln/>
        </p:spPr>
        <p:txBody>
          <a:bodyPr anchor="t"/>
          <a:lstStyle/>
          <a:p>
            <a:pPr algn="ctr" eaLnBrk="1" hangingPunct="1"/>
            <a:r>
              <a:rPr lang="zh-CN" sz="4000" b="1">
                <a:sym typeface="Calibri" pitchFamily="34" charset="0"/>
              </a:rPr>
              <a:t>谢  谢！</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14313" y="809625"/>
            <a:ext cx="64452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9154" name="Rectangle 7"/>
          <p:cNvSpPr>
            <a:spLocks noChangeArrowheads="1"/>
          </p:cNvSpPr>
          <p:nvPr/>
        </p:nvSpPr>
        <p:spPr bwMode="auto">
          <a:xfrm>
            <a:off x="0" y="771525"/>
            <a:ext cx="215900" cy="71438"/>
          </a:xfrm>
          <a:prstGeom prst="rect">
            <a:avLst/>
          </a:prstGeom>
          <a:solidFill>
            <a:srgbClr val="C00000"/>
          </a:solidFill>
          <a:ln w="9525">
            <a:noFill/>
            <a:miter lim="800000"/>
          </a:ln>
        </p:spPr>
        <p:txBody>
          <a:bodyPr wrap="none" anchor="ctr"/>
          <a:lstStyle/>
          <a:p>
            <a:endParaRPr lang="zh-CN" altLang="en-US">
              <a:solidFill>
                <a:schemeClr val="accent2"/>
              </a:solidFill>
              <a:latin typeface="Calibri" pitchFamily="34" charset="0"/>
            </a:endParaRPr>
          </a:p>
        </p:txBody>
      </p:sp>
      <p:sp>
        <p:nvSpPr>
          <p:cNvPr id="16" name="TextBox 15"/>
          <p:cNvSpPr txBox="1"/>
          <p:nvPr/>
        </p:nvSpPr>
        <p:spPr>
          <a:xfrm>
            <a:off x="848995" y="1276350"/>
            <a:ext cx="7377430" cy="3508653"/>
          </a:xfrm>
          <a:prstGeom prst="rect">
            <a:avLst/>
          </a:prstGeom>
          <a:noFill/>
        </p:spPr>
        <p:txBody>
          <a:bodyPr wrap="square" rtlCol="0">
            <a:spAutoFit/>
          </a:bodyPr>
          <a:lstStyle/>
          <a:p>
            <a:pPr>
              <a:lnSpc>
                <a:spcPct val="150000"/>
              </a:lnSpc>
            </a:pPr>
            <a:r>
              <a:rPr lang="en-US" b="1" dirty="0">
                <a:solidFill>
                  <a:schemeClr val="accent2"/>
                </a:solidFill>
                <a:latin typeface="+mj-ea"/>
                <a:ea typeface="+mj-ea"/>
              </a:rPr>
              <a:t>     </a:t>
            </a:r>
            <a:r>
              <a:rPr lang="en-US" b="1" dirty="0" smtClean="0">
                <a:solidFill>
                  <a:schemeClr val="accent2"/>
                </a:solidFill>
                <a:latin typeface="+mj-ea"/>
                <a:ea typeface="+mj-ea"/>
              </a:rPr>
              <a:t> 2015</a:t>
            </a:r>
            <a:r>
              <a:rPr lang="zh-CN" altLang="en-US" b="1" dirty="0" smtClean="0">
                <a:solidFill>
                  <a:schemeClr val="accent2"/>
                </a:solidFill>
                <a:latin typeface="+mj-ea"/>
                <a:ea typeface="+mj-ea"/>
              </a:rPr>
              <a:t>年卓越计划一共</a:t>
            </a:r>
            <a:r>
              <a:rPr lang="en-US" b="1" dirty="0" smtClean="0">
                <a:solidFill>
                  <a:schemeClr val="accent2"/>
                </a:solidFill>
                <a:latin typeface="+mj-ea"/>
                <a:ea typeface="+mj-ea"/>
              </a:rPr>
              <a:t>18</a:t>
            </a:r>
            <a:r>
              <a:rPr lang="zh-CN" altLang="en-US" b="1" dirty="0" smtClean="0">
                <a:solidFill>
                  <a:schemeClr val="accent2"/>
                </a:solidFill>
                <a:latin typeface="+mj-ea"/>
                <a:ea typeface="+mj-ea"/>
              </a:rPr>
              <a:t>个分项计划，</a:t>
            </a:r>
            <a:r>
              <a:rPr lang="en-US" b="1" dirty="0" smtClean="0">
                <a:solidFill>
                  <a:schemeClr val="accent2"/>
                </a:solidFill>
                <a:latin typeface="+mj-ea"/>
                <a:ea typeface="+mj-ea"/>
              </a:rPr>
              <a:t>2</a:t>
            </a:r>
            <a:r>
              <a:rPr lang="zh-CN" altLang="en-US" b="1" dirty="0" smtClean="0">
                <a:solidFill>
                  <a:schemeClr val="accent2"/>
                </a:solidFill>
                <a:latin typeface="+mj-ea"/>
                <a:ea typeface="+mj-ea"/>
              </a:rPr>
              <a:t>个全部完成，</a:t>
            </a:r>
            <a:r>
              <a:rPr lang="en-US" b="1" dirty="0" smtClean="0">
                <a:solidFill>
                  <a:schemeClr val="accent2"/>
                </a:solidFill>
                <a:latin typeface="+mj-ea"/>
                <a:ea typeface="+mj-ea"/>
              </a:rPr>
              <a:t>6</a:t>
            </a:r>
            <a:r>
              <a:rPr lang="zh-CN" altLang="en-US" b="1" dirty="0" smtClean="0">
                <a:solidFill>
                  <a:schemeClr val="accent2"/>
                </a:solidFill>
                <a:latin typeface="+mj-ea"/>
                <a:ea typeface="+mj-ea"/>
              </a:rPr>
              <a:t>个基本完成，</a:t>
            </a:r>
            <a:r>
              <a:rPr lang="en-US" b="1" dirty="0" smtClean="0">
                <a:solidFill>
                  <a:schemeClr val="accent2"/>
                </a:solidFill>
                <a:latin typeface="+mj-ea"/>
                <a:ea typeface="+mj-ea"/>
              </a:rPr>
              <a:t>8</a:t>
            </a:r>
            <a:r>
              <a:rPr lang="zh-CN" altLang="en-US" b="1" dirty="0" smtClean="0">
                <a:solidFill>
                  <a:schemeClr val="accent2"/>
                </a:solidFill>
                <a:latin typeface="+mj-ea"/>
                <a:ea typeface="+mj-ea"/>
              </a:rPr>
              <a:t>个部分完成，</a:t>
            </a:r>
            <a:r>
              <a:rPr lang="en-US" b="1" dirty="0" smtClean="0">
                <a:solidFill>
                  <a:schemeClr val="accent2"/>
                </a:solidFill>
                <a:latin typeface="+mj-ea"/>
                <a:ea typeface="+mj-ea"/>
              </a:rPr>
              <a:t>2</a:t>
            </a:r>
            <a:r>
              <a:rPr lang="zh-CN" altLang="en-US" b="1" dirty="0" smtClean="0">
                <a:solidFill>
                  <a:schemeClr val="accent2"/>
                </a:solidFill>
                <a:latin typeface="+mj-ea"/>
                <a:ea typeface="+mj-ea"/>
              </a:rPr>
              <a:t>个未完成。</a:t>
            </a:r>
            <a:r>
              <a:rPr lang="en-US" b="1" dirty="0" smtClean="0">
                <a:solidFill>
                  <a:schemeClr val="accent2"/>
                </a:solidFill>
                <a:latin typeface="+mj-ea"/>
                <a:ea typeface="+mj-ea"/>
              </a:rPr>
              <a:t>64</a:t>
            </a:r>
            <a:r>
              <a:rPr lang="zh-CN" altLang="en-US" b="1" dirty="0" smtClean="0">
                <a:solidFill>
                  <a:schemeClr val="accent2"/>
                </a:solidFill>
                <a:latin typeface="+mj-ea"/>
                <a:ea typeface="+mj-ea"/>
              </a:rPr>
              <a:t>个具体项目，全部完成</a:t>
            </a:r>
            <a:r>
              <a:rPr lang="en-US" b="1" dirty="0" smtClean="0">
                <a:solidFill>
                  <a:schemeClr val="accent2"/>
                </a:solidFill>
                <a:latin typeface="+mj-ea"/>
                <a:ea typeface="+mj-ea"/>
              </a:rPr>
              <a:t>26</a:t>
            </a:r>
            <a:r>
              <a:rPr lang="zh-CN" altLang="en-US" b="1" dirty="0" smtClean="0">
                <a:solidFill>
                  <a:schemeClr val="accent2"/>
                </a:solidFill>
                <a:latin typeface="+mj-ea"/>
                <a:ea typeface="+mj-ea"/>
              </a:rPr>
              <a:t>项，基本完成</a:t>
            </a:r>
            <a:r>
              <a:rPr lang="en-US" b="1" dirty="0" smtClean="0">
                <a:solidFill>
                  <a:schemeClr val="accent2"/>
                </a:solidFill>
                <a:latin typeface="+mj-ea"/>
                <a:ea typeface="+mj-ea"/>
              </a:rPr>
              <a:t>10</a:t>
            </a:r>
            <a:r>
              <a:rPr lang="zh-CN" altLang="en-US" b="1" dirty="0" smtClean="0">
                <a:solidFill>
                  <a:schemeClr val="accent2"/>
                </a:solidFill>
                <a:latin typeface="+mj-ea"/>
                <a:ea typeface="+mj-ea"/>
              </a:rPr>
              <a:t>项，部分完成</a:t>
            </a:r>
            <a:r>
              <a:rPr lang="en-US" b="1" dirty="0" smtClean="0">
                <a:solidFill>
                  <a:schemeClr val="accent2"/>
                </a:solidFill>
                <a:latin typeface="+mj-ea"/>
                <a:ea typeface="+mj-ea"/>
              </a:rPr>
              <a:t>16</a:t>
            </a:r>
            <a:r>
              <a:rPr lang="zh-CN" altLang="en-US" b="1" dirty="0" smtClean="0">
                <a:solidFill>
                  <a:schemeClr val="accent2"/>
                </a:solidFill>
                <a:latin typeface="+mj-ea"/>
                <a:ea typeface="+mj-ea"/>
              </a:rPr>
              <a:t>项，未完成</a:t>
            </a:r>
            <a:r>
              <a:rPr lang="en-US" b="1" dirty="0" smtClean="0">
                <a:solidFill>
                  <a:schemeClr val="accent2"/>
                </a:solidFill>
                <a:latin typeface="+mj-ea"/>
                <a:ea typeface="+mj-ea"/>
              </a:rPr>
              <a:t>12</a:t>
            </a:r>
            <a:r>
              <a:rPr lang="zh-CN" altLang="en-US" b="1" dirty="0" smtClean="0">
                <a:solidFill>
                  <a:schemeClr val="accent2"/>
                </a:solidFill>
                <a:latin typeface="+mj-ea"/>
                <a:ea typeface="+mj-ea"/>
              </a:rPr>
              <a:t>项。</a:t>
            </a:r>
            <a:endParaRPr lang="en-US" altLang="zh-CN" b="1" dirty="0" smtClean="0">
              <a:solidFill>
                <a:schemeClr val="accent2"/>
              </a:solidFill>
              <a:latin typeface="+mj-ea"/>
              <a:ea typeface="+mj-ea"/>
            </a:endParaRPr>
          </a:p>
          <a:p>
            <a:pPr lvl="0">
              <a:lnSpc>
                <a:spcPct val="150000"/>
              </a:lnSpc>
            </a:pPr>
            <a:r>
              <a:rPr lang="zh-CN" altLang="en-US" sz="1400" b="1" dirty="0" smtClean="0">
                <a:solidFill>
                  <a:schemeClr val="accent2"/>
                </a:solidFill>
              </a:rPr>
              <a:t> </a:t>
            </a:r>
            <a:r>
              <a:rPr lang="en-US" altLang="zh-CN" sz="1400" b="1" dirty="0" smtClean="0">
                <a:solidFill>
                  <a:schemeClr val="accent2"/>
                </a:solidFill>
              </a:rPr>
              <a:t> </a:t>
            </a:r>
          </a:p>
          <a:p>
            <a:pPr lvl="0">
              <a:lnSpc>
                <a:spcPct val="150000"/>
              </a:lnSpc>
            </a:pPr>
            <a:r>
              <a:rPr lang="zh-CN" altLang="en-US" sz="1400" b="1" dirty="0" smtClean="0">
                <a:solidFill>
                  <a:schemeClr val="accent2"/>
                </a:solidFill>
              </a:rPr>
              <a:t> </a:t>
            </a:r>
            <a:endParaRPr lang="zh-CN" altLang="en-US" sz="1400" dirty="0" smtClean="0">
              <a:solidFill>
                <a:schemeClr val="accent2"/>
              </a:solidFill>
            </a:endParaRPr>
          </a:p>
          <a:p>
            <a:pPr>
              <a:lnSpc>
                <a:spcPct val="150000"/>
              </a:lnSpc>
            </a:pPr>
            <a:r>
              <a:rPr lang="zh-CN" altLang="en-US" b="1" dirty="0" smtClean="0">
                <a:solidFill>
                  <a:schemeClr val="accent2"/>
                </a:solidFill>
                <a:latin typeface="+mj-ea"/>
                <a:ea typeface="+mj-ea"/>
              </a:rPr>
              <a:t> </a:t>
            </a:r>
            <a:endParaRPr lang="zh-CN" altLang="en-US" dirty="0">
              <a:solidFill>
                <a:schemeClr val="accent2"/>
              </a:solidFill>
              <a:latin typeface="+mj-ea"/>
              <a:ea typeface="+mj-ea"/>
            </a:endParaRPr>
          </a:p>
        </p:txBody>
      </p:sp>
      <p:sp>
        <p:nvSpPr>
          <p:cNvPr id="17" name="TextBox 16"/>
          <p:cNvSpPr txBox="1"/>
          <p:nvPr/>
        </p:nvSpPr>
        <p:spPr>
          <a:xfrm>
            <a:off x="1331640" y="2427734"/>
            <a:ext cx="306494" cy="584775"/>
          </a:xfrm>
          <a:prstGeom prst="rect">
            <a:avLst/>
          </a:prstGeom>
          <a:noFill/>
        </p:spPr>
        <p:txBody>
          <a:bodyPr wrap="none" rtlCol="0">
            <a:spAutoFit/>
          </a:bodyPr>
          <a:lstStyle/>
          <a:p>
            <a:r>
              <a:rPr lang="zh-CN" altLang="en-US" sz="3200" dirty="0">
                <a:solidFill>
                  <a:schemeClr val="accent2"/>
                </a:solidFill>
                <a:effectLst>
                  <a:outerShdw blurRad="38100" dist="38100" dir="2700000" algn="tl">
                    <a:srgbClr val="000000">
                      <a:alpha val="43137"/>
                    </a:srgbClr>
                  </a:outerShdw>
                </a:effectLst>
                <a:latin typeface="微软雅黑" pitchFamily="34" charset="-122"/>
                <a:ea typeface="微软雅黑" pitchFamily="34" charset="-122"/>
              </a:rPr>
              <a:t> </a:t>
            </a:r>
            <a:endParaRPr lang="zh-CN" altLang="en-US" sz="3200" dirty="0">
              <a:solidFill>
                <a:schemeClr val="accent2"/>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28596" y="142858"/>
            <a:ext cx="8031836" cy="412668"/>
          </a:xfrm>
        </p:spPr>
        <p:txBody>
          <a:bodyPr>
            <a:normAutofit fontScale="90000"/>
          </a:bodyPr>
          <a:lstStyle/>
          <a:p>
            <a:r>
              <a:rPr lang="en-US" altLang="zh-CN" sz="2400" b="1" dirty="0"/>
              <a:t>16</a:t>
            </a:r>
            <a:r>
              <a:rPr lang="zh-CN" altLang="en-US" sz="2400" b="1" dirty="0"/>
              <a:t>项分计划</a:t>
            </a:r>
            <a:r>
              <a:rPr lang="en-US" altLang="zh-CN" sz="2400" b="1" dirty="0"/>
              <a:t>64</a:t>
            </a:r>
            <a:r>
              <a:rPr lang="zh-CN" altLang="en-US" sz="2400" b="1" dirty="0"/>
              <a:t>项措施完成情况表：课程面</a:t>
            </a:r>
          </a:p>
        </p:txBody>
      </p:sp>
      <p:graphicFrame>
        <p:nvGraphicFramePr>
          <p:cNvPr id="4" name="表格 3"/>
          <p:cNvGraphicFramePr>
            <a:graphicFrameLocks noGrp="1"/>
          </p:cNvGraphicFramePr>
          <p:nvPr>
            <p:extLst>
              <p:ext uri="{D42A27DB-BD31-4B8C-83A1-F6EECF244321}">
                <p14:modId xmlns="" xmlns:p14="http://schemas.microsoft.com/office/powerpoint/2010/main" val="3136196399"/>
              </p:ext>
            </p:extLst>
          </p:nvPr>
        </p:nvGraphicFramePr>
        <p:xfrm>
          <a:off x="395535" y="555523"/>
          <a:ext cx="8605619" cy="4267545"/>
        </p:xfrm>
        <a:graphic>
          <a:graphicData uri="http://schemas.openxmlformats.org/drawingml/2006/table">
            <a:tbl>
              <a:tblPr/>
              <a:tblGrid>
                <a:gridCol w="2376265">
                  <a:extLst>
                    <a:ext uri="{9D8B030D-6E8A-4147-A177-3AD203B41FA5}">
                      <a16:colId xmlns="" xmlns:a16="http://schemas.microsoft.com/office/drawing/2014/main" val="20000"/>
                    </a:ext>
                  </a:extLst>
                </a:gridCol>
                <a:gridCol w="2736304">
                  <a:extLst>
                    <a:ext uri="{9D8B030D-6E8A-4147-A177-3AD203B41FA5}">
                      <a16:colId xmlns="" xmlns:a16="http://schemas.microsoft.com/office/drawing/2014/main" val="20001"/>
                    </a:ext>
                  </a:extLst>
                </a:gridCol>
                <a:gridCol w="861311">
                  <a:extLst>
                    <a:ext uri="{9D8B030D-6E8A-4147-A177-3AD203B41FA5}">
                      <a16:colId xmlns="" xmlns:a16="http://schemas.microsoft.com/office/drawing/2014/main" val="20002"/>
                    </a:ext>
                  </a:extLst>
                </a:gridCol>
                <a:gridCol w="2631739">
                  <a:extLst>
                    <a:ext uri="{9D8B030D-6E8A-4147-A177-3AD203B41FA5}">
                      <a16:colId xmlns="" xmlns:a16="http://schemas.microsoft.com/office/drawing/2014/main" val="20003"/>
                    </a:ext>
                  </a:extLst>
                </a:gridCol>
              </a:tblGrid>
              <a:tr h="182363">
                <a:tc>
                  <a:txBody>
                    <a:bodyPr/>
                    <a:lstStyle/>
                    <a:p>
                      <a:pPr algn="ctr">
                        <a:spcAft>
                          <a:spcPts val="0"/>
                        </a:spcAft>
                      </a:pPr>
                      <a:r>
                        <a:rPr lang="zh-CN" sz="1200" b="1" kern="0" dirty="0">
                          <a:solidFill>
                            <a:schemeClr val="accent2"/>
                          </a:solidFill>
                          <a:latin typeface="+mj-ea"/>
                          <a:ea typeface="+mj-ea"/>
                          <a:cs typeface="Times New Roman"/>
                        </a:rPr>
                        <a:t>分项计划名称</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200" b="1" kern="0" dirty="0" smtClean="0">
                          <a:solidFill>
                            <a:schemeClr val="accent2"/>
                          </a:solidFill>
                          <a:latin typeface="+mj-ea"/>
                          <a:ea typeface="+mj-ea"/>
                          <a:cs typeface="Times New Roman"/>
                        </a:rPr>
                        <a:t>具体</a:t>
                      </a:r>
                      <a:r>
                        <a:rPr lang="zh-CN" altLang="en-US" sz="1200" b="1" kern="0" dirty="0" smtClean="0">
                          <a:solidFill>
                            <a:schemeClr val="accent2"/>
                          </a:solidFill>
                          <a:latin typeface="+mj-ea"/>
                          <a:ea typeface="+mj-ea"/>
                          <a:cs typeface="Times New Roman"/>
                        </a:rPr>
                        <a:t>项目</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200" b="1" kern="0" dirty="0">
                          <a:solidFill>
                            <a:schemeClr val="accent2"/>
                          </a:solidFill>
                          <a:latin typeface="微软雅黑" pitchFamily="34" charset="-122"/>
                          <a:ea typeface="微软雅黑" pitchFamily="34" charset="-122"/>
                          <a:cs typeface="Times New Roman"/>
                        </a:rPr>
                        <a:t>进展描述</a:t>
                      </a:r>
                      <a:endParaRPr lang="zh-CN" sz="1200" b="1" kern="100" dirty="0">
                        <a:solidFill>
                          <a:schemeClr val="accent2"/>
                        </a:solidFill>
                        <a:latin typeface="微软雅黑" pitchFamily="34" charset="-122"/>
                        <a:ea typeface="微软雅黑" pitchFamily="34" charset="-122"/>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200" b="1" kern="0" dirty="0">
                          <a:solidFill>
                            <a:schemeClr val="accent2"/>
                          </a:solidFill>
                          <a:latin typeface="+mj-ea"/>
                          <a:ea typeface="+mj-ea"/>
                          <a:cs typeface="Times New Roman"/>
                        </a:rPr>
                        <a:t>责任部门</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extLst>
                  <a:ext uri="{0D108BD9-81ED-4DB2-BD59-A6C34878D82A}">
                    <a16:rowId xmlns="" xmlns:a16="http://schemas.microsoft.com/office/drawing/2014/main" val="10000"/>
                  </a:ext>
                </a:extLst>
              </a:tr>
              <a:tr h="182363">
                <a:tc rowSpan="3">
                  <a:txBody>
                    <a:bodyPr/>
                    <a:lstStyle/>
                    <a:p>
                      <a:pPr algn="just">
                        <a:spcAft>
                          <a:spcPts val="0"/>
                        </a:spcAft>
                      </a:pPr>
                      <a:r>
                        <a:rPr lang="en-US" sz="1200" b="1" kern="0" dirty="0">
                          <a:solidFill>
                            <a:schemeClr val="accent2"/>
                          </a:solidFill>
                          <a:latin typeface="+mj-ea"/>
                          <a:ea typeface="+mj-ea"/>
                          <a:cs typeface="Times New Roman"/>
                        </a:rPr>
                        <a:t>A-1</a:t>
                      </a:r>
                      <a:r>
                        <a:rPr lang="zh-CN" sz="1200" b="1" kern="0" dirty="0">
                          <a:solidFill>
                            <a:schemeClr val="accent2"/>
                          </a:solidFill>
                          <a:latin typeface="+mj-ea"/>
                          <a:ea typeface="+mj-ea"/>
                          <a:cs typeface="Times New Roman"/>
                        </a:rPr>
                        <a:t>制订学生基本能力</a:t>
                      </a:r>
                      <a:r>
                        <a:rPr lang="zh-CN" sz="1200" b="1" kern="0" dirty="0" smtClean="0">
                          <a:solidFill>
                            <a:schemeClr val="accent2"/>
                          </a:solidFill>
                          <a:latin typeface="+mj-ea"/>
                          <a:ea typeface="+mj-ea"/>
                          <a:cs typeface="Times New Roman"/>
                        </a:rPr>
                        <a:t>指标</a:t>
                      </a:r>
                      <a:endParaRPr lang="en-US" altLang="zh-CN" sz="1200" b="1" kern="0" dirty="0" smtClean="0">
                        <a:solidFill>
                          <a:schemeClr val="accent2"/>
                        </a:solidFill>
                        <a:latin typeface="+mj-ea"/>
                        <a:ea typeface="+mj-ea"/>
                        <a:cs typeface="Times New Roman"/>
                      </a:endParaRPr>
                    </a:p>
                    <a:p>
                      <a:pPr algn="ctr">
                        <a:spcAft>
                          <a:spcPts val="0"/>
                        </a:spcAft>
                      </a:pPr>
                      <a:r>
                        <a:rPr lang="zh-CN" altLang="en-US" sz="1200" b="1" kern="100" dirty="0" smtClean="0">
                          <a:solidFill>
                            <a:srgbClr val="FF0000"/>
                          </a:solidFill>
                          <a:latin typeface="+mj-ea"/>
                          <a:ea typeface="+mj-ea"/>
                          <a:cs typeface="Times New Roman"/>
                        </a:rPr>
                        <a:t>全部完成</a:t>
                      </a:r>
                      <a:endParaRPr lang="zh-CN" sz="1200" b="1" kern="100" dirty="0">
                        <a:solidFill>
                          <a:srgbClr val="FF000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dirty="0">
                          <a:solidFill>
                            <a:schemeClr val="accent2"/>
                          </a:solidFill>
                          <a:latin typeface="+mj-ea"/>
                          <a:ea typeface="+mj-ea"/>
                          <a:cs typeface="Times New Roman"/>
                        </a:rPr>
                        <a:t>1.</a:t>
                      </a:r>
                      <a:r>
                        <a:rPr lang="zh-CN" sz="1200" b="1" kern="0" dirty="0">
                          <a:solidFill>
                            <a:schemeClr val="accent2"/>
                          </a:solidFill>
                          <a:latin typeface="+mj-ea"/>
                          <a:ea typeface="+mj-ea"/>
                          <a:cs typeface="Times New Roman"/>
                        </a:rPr>
                        <a:t>审定校级基本能力指标</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smtClean="0">
                          <a:solidFill>
                            <a:srgbClr val="FF0000"/>
                          </a:solidFill>
                          <a:latin typeface="Calibri"/>
                          <a:ea typeface="楷体"/>
                          <a:cs typeface="Times New Roman"/>
                        </a:rPr>
                        <a:t>全部</a:t>
                      </a:r>
                      <a:r>
                        <a:rPr lang="zh-CN" sz="1200" b="1" kern="100" dirty="0">
                          <a:solidFill>
                            <a:srgbClr val="FF0000"/>
                          </a:solidFill>
                          <a:latin typeface="Calibri"/>
                          <a:ea typeface="楷体"/>
                          <a:cs typeface="Times New Roman"/>
                        </a:rPr>
                        <a:t>完成 </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教务处</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82363">
                <a:tc vMerge="1">
                  <a:txBody>
                    <a:bodyPr/>
                    <a:lstStyle/>
                    <a:p>
                      <a:endParaRPr lang="zh-CN"/>
                    </a:p>
                  </a:txBody>
                  <a:tcPr/>
                </a:tc>
                <a:tc>
                  <a:txBody>
                    <a:bodyPr/>
                    <a:lstStyle/>
                    <a:p>
                      <a:pPr algn="just">
                        <a:spcAft>
                          <a:spcPts val="0"/>
                        </a:spcAft>
                      </a:pPr>
                      <a:r>
                        <a:rPr lang="en-US" sz="1200" b="1" kern="100" dirty="0">
                          <a:solidFill>
                            <a:schemeClr val="accent2"/>
                          </a:solidFill>
                          <a:latin typeface="+mj-ea"/>
                          <a:ea typeface="+mj-ea"/>
                          <a:cs typeface="Times New Roman"/>
                        </a:rPr>
                        <a:t>2.</a:t>
                      </a:r>
                      <a:r>
                        <a:rPr lang="zh-CN" sz="1200" b="1" kern="100" dirty="0">
                          <a:solidFill>
                            <a:schemeClr val="accent2"/>
                          </a:solidFill>
                          <a:latin typeface="+mj-ea"/>
                          <a:ea typeface="+mj-ea"/>
                          <a:cs typeface="Times New Roman"/>
                        </a:rPr>
                        <a:t>就业岗位及所需能力调查</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smtClean="0">
                          <a:solidFill>
                            <a:srgbClr val="FF0000"/>
                          </a:solidFill>
                          <a:latin typeface="Calibri"/>
                          <a:ea typeface="楷体"/>
                          <a:cs typeface="Times New Roman"/>
                        </a:rPr>
                        <a:t>全部</a:t>
                      </a:r>
                      <a:r>
                        <a:rPr lang="zh-CN" sz="1200" b="1" kern="100" dirty="0">
                          <a:solidFill>
                            <a:srgbClr val="FF0000"/>
                          </a:solidFill>
                          <a:latin typeface="Calibri"/>
                          <a:ea typeface="楷体"/>
                          <a:cs typeface="Times New Roman"/>
                        </a:rPr>
                        <a:t>完成 </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教务处、各学院</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82363">
                <a:tc vMerge="1">
                  <a:txBody>
                    <a:bodyPr/>
                    <a:lstStyle/>
                    <a:p>
                      <a:endParaRPr lang="zh-CN"/>
                    </a:p>
                  </a:txBody>
                  <a:tcPr/>
                </a:tc>
                <a:tc>
                  <a:txBody>
                    <a:bodyPr/>
                    <a:lstStyle/>
                    <a:p>
                      <a:pPr algn="just">
                        <a:spcAft>
                          <a:spcPts val="0"/>
                        </a:spcAft>
                      </a:pPr>
                      <a:r>
                        <a:rPr lang="en-US" sz="1200" b="1" kern="100" dirty="0">
                          <a:solidFill>
                            <a:schemeClr val="accent2"/>
                          </a:solidFill>
                          <a:latin typeface="+mj-ea"/>
                          <a:ea typeface="+mj-ea"/>
                          <a:cs typeface="Times New Roman"/>
                        </a:rPr>
                        <a:t>3.</a:t>
                      </a:r>
                      <a:r>
                        <a:rPr lang="zh-CN" sz="1200" b="1" kern="100" dirty="0">
                          <a:solidFill>
                            <a:schemeClr val="accent2"/>
                          </a:solidFill>
                          <a:latin typeface="+mj-ea"/>
                          <a:ea typeface="+mj-ea"/>
                          <a:cs typeface="Times New Roman"/>
                        </a:rPr>
                        <a:t>编写《基本能力教学与评价手册》</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smtClean="0">
                          <a:solidFill>
                            <a:srgbClr val="FF0000"/>
                          </a:solidFill>
                          <a:latin typeface="Calibri"/>
                          <a:ea typeface="楷体"/>
                          <a:cs typeface="Times New Roman"/>
                        </a:rPr>
                        <a:t>全部</a:t>
                      </a:r>
                      <a:r>
                        <a:rPr lang="zh-CN" sz="1200" b="1" kern="100" dirty="0">
                          <a:solidFill>
                            <a:srgbClr val="FF0000"/>
                          </a:solidFill>
                          <a:latin typeface="Calibri"/>
                          <a:ea typeface="楷体"/>
                          <a:cs typeface="Times New Roman"/>
                        </a:rPr>
                        <a:t>完成 </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教务处</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82363">
                <a:tc rowSpan="4">
                  <a:txBody>
                    <a:bodyPr/>
                    <a:lstStyle/>
                    <a:p>
                      <a:pPr algn="l">
                        <a:spcAft>
                          <a:spcPts val="0"/>
                        </a:spcAft>
                      </a:pPr>
                      <a:r>
                        <a:rPr lang="en-US" sz="1200" b="1" kern="0" dirty="0">
                          <a:solidFill>
                            <a:schemeClr val="accent2"/>
                          </a:solidFill>
                          <a:latin typeface="+mj-ea"/>
                          <a:ea typeface="+mj-ea"/>
                          <a:cs typeface="Times New Roman"/>
                        </a:rPr>
                        <a:t>A-2</a:t>
                      </a:r>
                      <a:r>
                        <a:rPr lang="zh-CN" sz="1200" b="1" kern="0" dirty="0">
                          <a:solidFill>
                            <a:schemeClr val="accent2"/>
                          </a:solidFill>
                          <a:latin typeface="+mj-ea"/>
                          <a:ea typeface="+mj-ea"/>
                          <a:cs typeface="Times New Roman"/>
                        </a:rPr>
                        <a:t>构筑能力导向的</a:t>
                      </a:r>
                      <a:r>
                        <a:rPr lang="zh-CN" sz="1200" b="1" kern="0" dirty="0" smtClean="0">
                          <a:solidFill>
                            <a:schemeClr val="accent2"/>
                          </a:solidFill>
                          <a:latin typeface="+mj-ea"/>
                          <a:ea typeface="+mj-ea"/>
                          <a:cs typeface="Times New Roman"/>
                        </a:rPr>
                        <a:t>课程体系</a:t>
                      </a:r>
                      <a:endParaRPr lang="en-US" altLang="zh-CN" sz="1200" b="1" kern="0" dirty="0" smtClean="0">
                        <a:solidFill>
                          <a:schemeClr val="accent2"/>
                        </a:solidFill>
                        <a:latin typeface="+mj-ea"/>
                        <a:ea typeface="+mj-ea"/>
                        <a:cs typeface="Times New Roman"/>
                      </a:endParaRPr>
                    </a:p>
                    <a:p>
                      <a:pPr marL="0" algn="ctr" defTabSz="514350" rtl="0" eaLnBrk="1" latinLnBrk="0" hangingPunct="1">
                        <a:spcAft>
                          <a:spcPts val="0"/>
                        </a:spcAft>
                      </a:pPr>
                      <a:r>
                        <a:rPr lang="zh-CN" altLang="en-US" sz="1200" b="1" kern="0" dirty="0" smtClean="0">
                          <a:solidFill>
                            <a:srgbClr val="00B050"/>
                          </a:solidFill>
                          <a:latin typeface="+mj-ea"/>
                          <a:ea typeface="+mj-ea"/>
                          <a:cs typeface="Times New Roman"/>
                        </a:rPr>
                        <a:t>基本完成</a:t>
                      </a:r>
                      <a:endParaRPr lang="zh-CN" sz="1200" b="1" kern="0" dirty="0">
                        <a:solidFill>
                          <a:srgbClr val="00B05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100" dirty="0">
                          <a:solidFill>
                            <a:schemeClr val="accent2"/>
                          </a:solidFill>
                          <a:latin typeface="+mj-ea"/>
                          <a:ea typeface="+mj-ea"/>
                          <a:cs typeface="Times New Roman"/>
                        </a:rPr>
                        <a:t>1.</a:t>
                      </a:r>
                      <a:r>
                        <a:rPr lang="zh-CN" sz="1200" b="1" kern="100" dirty="0">
                          <a:solidFill>
                            <a:schemeClr val="accent2"/>
                          </a:solidFill>
                          <a:latin typeface="+mj-ea"/>
                          <a:ea typeface="+mj-ea"/>
                          <a:cs typeface="Times New Roman"/>
                        </a:rPr>
                        <a:t>新一轮培养方案制定</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smtClean="0">
                          <a:solidFill>
                            <a:srgbClr val="FF0000"/>
                          </a:solidFill>
                          <a:latin typeface="Calibri"/>
                          <a:ea typeface="楷体"/>
                          <a:cs typeface="Times New Roman"/>
                        </a:rPr>
                        <a:t>全部</a:t>
                      </a:r>
                      <a:r>
                        <a:rPr lang="zh-CN" sz="1200" b="1" kern="100" dirty="0">
                          <a:solidFill>
                            <a:srgbClr val="FF0000"/>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a:solidFill>
                            <a:schemeClr val="accent2"/>
                          </a:solidFill>
                          <a:latin typeface="+mj-ea"/>
                          <a:ea typeface="+mj-ea"/>
                          <a:cs typeface="Times New Roman"/>
                        </a:rPr>
                        <a:t>教务处、各学院</a:t>
                      </a:r>
                      <a:endParaRPr lang="zh-CN" sz="1200" b="1" kern="10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82363">
                <a:tc vMerge="1">
                  <a:txBody>
                    <a:bodyPr/>
                    <a:lstStyle/>
                    <a:p>
                      <a:endParaRPr lang="zh-CN"/>
                    </a:p>
                  </a:txBody>
                  <a:tcPr/>
                </a:tc>
                <a:tc>
                  <a:txBody>
                    <a:bodyPr/>
                    <a:lstStyle/>
                    <a:p>
                      <a:pPr algn="just">
                        <a:spcAft>
                          <a:spcPts val="0"/>
                        </a:spcAft>
                      </a:pPr>
                      <a:r>
                        <a:rPr lang="en-US" sz="1200" b="1" kern="100" dirty="0">
                          <a:solidFill>
                            <a:schemeClr val="accent2"/>
                          </a:solidFill>
                          <a:latin typeface="+mj-ea"/>
                          <a:ea typeface="+mj-ea"/>
                          <a:cs typeface="Times New Roman"/>
                        </a:rPr>
                        <a:t>2.</a:t>
                      </a:r>
                      <a:r>
                        <a:rPr lang="zh-CN" sz="1200" b="1" kern="100" dirty="0">
                          <a:solidFill>
                            <a:schemeClr val="accent2"/>
                          </a:solidFill>
                          <a:latin typeface="+mj-ea"/>
                          <a:ea typeface="+mj-ea"/>
                          <a:cs typeface="Times New Roman"/>
                        </a:rPr>
                        <a:t>课程目标与能力关联</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dirty="0" smtClean="0">
                          <a:solidFill>
                            <a:srgbClr val="00B050"/>
                          </a:solidFill>
                          <a:latin typeface="Calibri"/>
                          <a:ea typeface="楷体"/>
                          <a:cs typeface="Times New Roman"/>
                        </a:rPr>
                        <a:t>基本</a:t>
                      </a:r>
                      <a:r>
                        <a:rPr lang="zh-CN" sz="1200" b="1" kern="0" dirty="0">
                          <a:solidFill>
                            <a:srgbClr val="00B050"/>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a:solidFill>
                            <a:schemeClr val="accent2"/>
                          </a:solidFill>
                          <a:latin typeface="+mj-ea"/>
                          <a:ea typeface="+mj-ea"/>
                          <a:cs typeface="Times New Roman"/>
                        </a:rPr>
                        <a:t>教务处、各学院</a:t>
                      </a:r>
                      <a:endParaRPr lang="zh-CN" sz="1200" b="1" kern="10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82363">
                <a:tc vMerge="1">
                  <a:txBody>
                    <a:bodyPr/>
                    <a:lstStyle/>
                    <a:p>
                      <a:endParaRPr lang="zh-CN"/>
                    </a:p>
                  </a:txBody>
                  <a:tcPr/>
                </a:tc>
                <a:tc>
                  <a:txBody>
                    <a:bodyPr/>
                    <a:lstStyle/>
                    <a:p>
                      <a:pPr algn="just">
                        <a:spcAft>
                          <a:spcPts val="0"/>
                        </a:spcAft>
                      </a:pPr>
                      <a:r>
                        <a:rPr lang="en-US" sz="1200" b="1" kern="100" dirty="0">
                          <a:solidFill>
                            <a:schemeClr val="accent2"/>
                          </a:solidFill>
                          <a:latin typeface="+mj-ea"/>
                          <a:ea typeface="+mj-ea"/>
                          <a:cs typeface="Times New Roman"/>
                        </a:rPr>
                        <a:t>3.</a:t>
                      </a:r>
                      <a:r>
                        <a:rPr lang="zh-CN" sz="1200" b="1" kern="100" dirty="0">
                          <a:solidFill>
                            <a:schemeClr val="accent2"/>
                          </a:solidFill>
                          <a:latin typeface="+mj-ea"/>
                          <a:ea typeface="+mj-ea"/>
                          <a:cs typeface="Times New Roman"/>
                        </a:rPr>
                        <a:t>推进理实一体化课程建设</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dirty="0" smtClean="0">
                          <a:solidFill>
                            <a:srgbClr val="00B050"/>
                          </a:solidFill>
                          <a:latin typeface="Calibri"/>
                          <a:ea typeface="楷体"/>
                          <a:cs typeface="Times New Roman"/>
                        </a:rPr>
                        <a:t>基本</a:t>
                      </a:r>
                      <a:r>
                        <a:rPr lang="zh-CN" sz="1200" b="1" kern="0" dirty="0">
                          <a:solidFill>
                            <a:srgbClr val="00B050"/>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教务处、各学院</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82363">
                <a:tc vMerge="1">
                  <a:txBody>
                    <a:bodyPr/>
                    <a:lstStyle/>
                    <a:p>
                      <a:endParaRPr lang="zh-CN"/>
                    </a:p>
                  </a:txBody>
                  <a:tcPr/>
                </a:tc>
                <a:tc>
                  <a:txBody>
                    <a:bodyPr/>
                    <a:lstStyle/>
                    <a:p>
                      <a:pPr algn="just">
                        <a:spcAft>
                          <a:spcPts val="0"/>
                        </a:spcAft>
                      </a:pPr>
                      <a:r>
                        <a:rPr lang="en-US" sz="1200" b="1" kern="100" dirty="0">
                          <a:solidFill>
                            <a:schemeClr val="accent2"/>
                          </a:solidFill>
                          <a:latin typeface="+mj-ea"/>
                          <a:ea typeface="+mj-ea"/>
                          <a:cs typeface="Times New Roman"/>
                        </a:rPr>
                        <a:t>4.</a:t>
                      </a:r>
                      <a:r>
                        <a:rPr lang="zh-CN" sz="1200" b="1" kern="100" dirty="0">
                          <a:solidFill>
                            <a:schemeClr val="accent2"/>
                          </a:solidFill>
                          <a:latin typeface="+mj-ea"/>
                          <a:ea typeface="+mj-ea"/>
                          <a:cs typeface="Times New Roman"/>
                        </a:rPr>
                        <a:t>建设一批能力导向课程</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dirty="0" smtClean="0">
                          <a:solidFill>
                            <a:srgbClr val="00B050"/>
                          </a:solidFill>
                          <a:latin typeface="Calibri"/>
                          <a:ea typeface="楷体"/>
                          <a:cs typeface="Times New Roman"/>
                        </a:rPr>
                        <a:t>基本</a:t>
                      </a:r>
                      <a:r>
                        <a:rPr lang="zh-CN" sz="1200" b="1" kern="0" dirty="0">
                          <a:solidFill>
                            <a:srgbClr val="00B050"/>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教务处、各学院</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182363">
                <a:tc rowSpan="2">
                  <a:txBody>
                    <a:bodyPr/>
                    <a:lstStyle/>
                    <a:p>
                      <a:pPr algn="just">
                        <a:spcAft>
                          <a:spcPts val="0"/>
                        </a:spcAft>
                      </a:pPr>
                      <a:r>
                        <a:rPr lang="en-US" sz="1200" b="1" kern="0" dirty="0">
                          <a:solidFill>
                            <a:schemeClr val="accent2"/>
                          </a:solidFill>
                          <a:latin typeface="+mj-ea"/>
                          <a:ea typeface="+mj-ea"/>
                          <a:cs typeface="Times New Roman"/>
                        </a:rPr>
                        <a:t>A-3 </a:t>
                      </a:r>
                      <a:r>
                        <a:rPr lang="zh-CN" sz="1200" b="1" kern="0" dirty="0">
                          <a:solidFill>
                            <a:schemeClr val="accent2"/>
                          </a:solidFill>
                          <a:latin typeface="+mj-ea"/>
                          <a:ea typeface="+mj-ea"/>
                          <a:cs typeface="Times New Roman"/>
                        </a:rPr>
                        <a:t>促进跨领域专业</a:t>
                      </a:r>
                      <a:r>
                        <a:rPr lang="zh-CN" sz="1200" b="1" kern="0" dirty="0" smtClean="0">
                          <a:solidFill>
                            <a:schemeClr val="accent2"/>
                          </a:solidFill>
                          <a:latin typeface="+mj-ea"/>
                          <a:ea typeface="+mj-ea"/>
                          <a:cs typeface="Times New Roman"/>
                        </a:rPr>
                        <a:t>整合</a:t>
                      </a:r>
                      <a:endParaRPr lang="en-US" altLang="zh-CN" sz="1200" b="1" kern="0" dirty="0" smtClean="0">
                        <a:solidFill>
                          <a:schemeClr val="accent2"/>
                        </a:solidFill>
                        <a:latin typeface="+mj-ea"/>
                        <a:ea typeface="+mj-ea"/>
                        <a:cs typeface="Times New Roman"/>
                      </a:endParaRPr>
                    </a:p>
                    <a:p>
                      <a:pPr algn="ctr">
                        <a:spcAft>
                          <a:spcPts val="0"/>
                        </a:spcAft>
                      </a:pPr>
                      <a:r>
                        <a:rPr lang="zh-CN" altLang="en-US" sz="1200" b="1" kern="0" dirty="0" smtClean="0">
                          <a:solidFill>
                            <a:srgbClr val="0070C0"/>
                          </a:solidFill>
                          <a:latin typeface="+mj-ea"/>
                          <a:ea typeface="+mj-ea"/>
                          <a:cs typeface="Times New Roman"/>
                        </a:rPr>
                        <a:t>部分完成</a:t>
                      </a:r>
                      <a:endParaRPr lang="zh-CN" sz="1200" b="1" kern="100" dirty="0">
                        <a:solidFill>
                          <a:srgbClr val="0070C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100" dirty="0">
                          <a:solidFill>
                            <a:schemeClr val="accent2"/>
                          </a:solidFill>
                          <a:latin typeface="+mj-ea"/>
                          <a:ea typeface="+mj-ea"/>
                          <a:cs typeface="Times New Roman"/>
                        </a:rPr>
                        <a:t>1.</a:t>
                      </a:r>
                      <a:r>
                        <a:rPr lang="zh-CN" sz="1200" b="1" kern="100" dirty="0">
                          <a:solidFill>
                            <a:schemeClr val="accent2"/>
                          </a:solidFill>
                          <a:latin typeface="+mj-ea"/>
                          <a:ea typeface="+mj-ea"/>
                          <a:cs typeface="Times New Roman"/>
                        </a:rPr>
                        <a:t>支持不同学科领域专业复合</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dirty="0" smtClean="0">
                          <a:solidFill>
                            <a:srgbClr val="2719D7"/>
                          </a:solidFill>
                          <a:latin typeface="Calibri"/>
                          <a:ea typeface="楷体"/>
                          <a:cs typeface="Times New Roman"/>
                        </a:rPr>
                        <a:t>部分</a:t>
                      </a:r>
                      <a:r>
                        <a:rPr lang="zh-CN" sz="1200" b="1" kern="0" dirty="0">
                          <a:solidFill>
                            <a:srgbClr val="2719D7"/>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教务处、各学院</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56005">
                <a:tc vMerge="1">
                  <a:txBody>
                    <a:bodyPr/>
                    <a:lstStyle/>
                    <a:p>
                      <a:endParaRPr lang="zh-CN"/>
                    </a:p>
                  </a:txBody>
                  <a:tcPr/>
                </a:tc>
                <a:tc>
                  <a:txBody>
                    <a:bodyPr/>
                    <a:lstStyle/>
                    <a:p>
                      <a:pPr algn="just">
                        <a:spcAft>
                          <a:spcPts val="0"/>
                        </a:spcAft>
                      </a:pPr>
                      <a:r>
                        <a:rPr lang="en-US" sz="1200" b="1" kern="100" dirty="0">
                          <a:solidFill>
                            <a:schemeClr val="accent2"/>
                          </a:solidFill>
                          <a:latin typeface="+mj-ea"/>
                          <a:ea typeface="+mj-ea"/>
                          <a:cs typeface="Times New Roman"/>
                        </a:rPr>
                        <a:t>2.</a:t>
                      </a:r>
                      <a:r>
                        <a:rPr lang="zh-CN" sz="1200" b="1" kern="100" dirty="0">
                          <a:solidFill>
                            <a:schemeClr val="accent2"/>
                          </a:solidFill>
                          <a:latin typeface="+mj-ea"/>
                          <a:ea typeface="+mj-ea"/>
                          <a:cs typeface="Times New Roman"/>
                        </a:rPr>
                        <a:t>支持根据产业行业需求灵活设置专业方向</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dirty="0" smtClean="0">
                          <a:solidFill>
                            <a:srgbClr val="2719D7"/>
                          </a:solidFill>
                          <a:latin typeface="Calibri"/>
                          <a:ea typeface="楷体"/>
                          <a:cs typeface="Times New Roman"/>
                        </a:rPr>
                        <a:t>部分</a:t>
                      </a:r>
                      <a:r>
                        <a:rPr lang="zh-CN" sz="1200" b="1" kern="0" dirty="0">
                          <a:solidFill>
                            <a:srgbClr val="2719D7"/>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a:solidFill>
                            <a:schemeClr val="accent2"/>
                          </a:solidFill>
                          <a:latin typeface="+mj-ea"/>
                          <a:ea typeface="+mj-ea"/>
                          <a:cs typeface="Times New Roman"/>
                        </a:rPr>
                        <a:t>教务处、各学院</a:t>
                      </a:r>
                      <a:endParaRPr lang="zh-CN" sz="1200" b="1" kern="10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182363">
                <a:tc rowSpan="5">
                  <a:txBody>
                    <a:bodyPr/>
                    <a:lstStyle/>
                    <a:p>
                      <a:pPr algn="just">
                        <a:spcAft>
                          <a:spcPts val="0"/>
                        </a:spcAft>
                      </a:pPr>
                      <a:r>
                        <a:rPr lang="en-US" sz="1200" b="1" kern="0" dirty="0">
                          <a:solidFill>
                            <a:schemeClr val="accent2"/>
                          </a:solidFill>
                          <a:latin typeface="+mj-ea"/>
                          <a:ea typeface="+mj-ea"/>
                          <a:cs typeface="Times New Roman"/>
                        </a:rPr>
                        <a:t>A-4</a:t>
                      </a:r>
                      <a:r>
                        <a:rPr lang="zh-CN" sz="1200" b="1" kern="0" dirty="0">
                          <a:solidFill>
                            <a:schemeClr val="accent2"/>
                          </a:solidFill>
                          <a:latin typeface="+mj-ea"/>
                          <a:ea typeface="+mj-ea"/>
                          <a:cs typeface="Times New Roman"/>
                        </a:rPr>
                        <a:t>建立课程审核与专业评估</a:t>
                      </a:r>
                      <a:r>
                        <a:rPr lang="zh-CN" sz="1200" b="1" kern="0" dirty="0" smtClean="0">
                          <a:solidFill>
                            <a:schemeClr val="accent2"/>
                          </a:solidFill>
                          <a:latin typeface="+mj-ea"/>
                          <a:ea typeface="+mj-ea"/>
                          <a:cs typeface="Times New Roman"/>
                        </a:rPr>
                        <a:t>机制</a:t>
                      </a:r>
                      <a:endParaRPr lang="en-US" altLang="zh-CN" sz="1200" b="1" kern="0" dirty="0" smtClean="0">
                        <a:solidFill>
                          <a:schemeClr val="accent2"/>
                        </a:solidFill>
                        <a:latin typeface="+mj-ea"/>
                        <a:ea typeface="+mj-ea"/>
                        <a:cs typeface="Times New Roman"/>
                      </a:endParaRPr>
                    </a:p>
                    <a:p>
                      <a:pPr algn="ctr">
                        <a:spcAft>
                          <a:spcPts val="0"/>
                        </a:spcAft>
                      </a:pPr>
                      <a:r>
                        <a:rPr lang="zh-CN" altLang="en-US" sz="1200" b="1" kern="0" dirty="0" smtClean="0">
                          <a:solidFill>
                            <a:srgbClr val="00B050"/>
                          </a:solidFill>
                          <a:latin typeface="+mj-ea"/>
                          <a:ea typeface="+mj-ea"/>
                          <a:cs typeface="Times New Roman"/>
                        </a:rPr>
                        <a:t>基本完成</a:t>
                      </a:r>
                      <a:endParaRPr lang="zh-CN" sz="1200" b="1" kern="100" dirty="0">
                        <a:solidFill>
                          <a:srgbClr val="00B05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100" dirty="0">
                          <a:solidFill>
                            <a:schemeClr val="accent2"/>
                          </a:solidFill>
                          <a:latin typeface="+mj-ea"/>
                          <a:ea typeface="+mj-ea"/>
                          <a:cs typeface="Times New Roman"/>
                        </a:rPr>
                        <a:t>1.</a:t>
                      </a:r>
                      <a:r>
                        <a:rPr lang="zh-CN" sz="1200" b="1" kern="100" dirty="0">
                          <a:solidFill>
                            <a:schemeClr val="accent2"/>
                          </a:solidFill>
                          <a:latin typeface="+mj-ea"/>
                          <a:ea typeface="+mj-ea"/>
                          <a:cs typeface="Times New Roman"/>
                        </a:rPr>
                        <a:t>建立校院两级课程审核委员会</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smtClean="0">
                          <a:solidFill>
                            <a:srgbClr val="FF0000"/>
                          </a:solidFill>
                          <a:latin typeface="Calibri"/>
                          <a:ea typeface="楷体"/>
                          <a:cs typeface="Times New Roman"/>
                        </a:rPr>
                        <a:t>全部</a:t>
                      </a:r>
                      <a:r>
                        <a:rPr lang="zh-CN" sz="1200" b="1" kern="100" dirty="0">
                          <a:solidFill>
                            <a:srgbClr val="FF0000"/>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a:solidFill>
                            <a:schemeClr val="accent2"/>
                          </a:solidFill>
                          <a:latin typeface="+mj-ea"/>
                          <a:ea typeface="+mj-ea"/>
                          <a:cs typeface="Times New Roman"/>
                        </a:rPr>
                        <a:t>教务处、各学院</a:t>
                      </a:r>
                      <a:endParaRPr lang="zh-CN" sz="1200" b="1" kern="10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182363">
                <a:tc vMerge="1">
                  <a:txBody>
                    <a:bodyPr/>
                    <a:lstStyle/>
                    <a:p>
                      <a:endParaRPr lang="zh-CN"/>
                    </a:p>
                  </a:txBody>
                  <a:tcPr/>
                </a:tc>
                <a:tc>
                  <a:txBody>
                    <a:bodyPr/>
                    <a:lstStyle/>
                    <a:p>
                      <a:pPr algn="just">
                        <a:spcAft>
                          <a:spcPts val="0"/>
                        </a:spcAft>
                      </a:pPr>
                      <a:r>
                        <a:rPr lang="en-US" sz="1200" b="1" kern="100" dirty="0">
                          <a:solidFill>
                            <a:schemeClr val="accent2"/>
                          </a:solidFill>
                          <a:latin typeface="+mj-ea"/>
                          <a:ea typeface="+mj-ea"/>
                          <a:cs typeface="Times New Roman"/>
                        </a:rPr>
                        <a:t>2.</a:t>
                      </a:r>
                      <a:r>
                        <a:rPr lang="zh-CN" sz="1200" b="1" kern="100" dirty="0">
                          <a:solidFill>
                            <a:schemeClr val="accent2"/>
                          </a:solidFill>
                          <a:latin typeface="+mj-ea"/>
                          <a:ea typeface="+mj-ea"/>
                          <a:cs typeface="Times New Roman"/>
                        </a:rPr>
                        <a:t>完善课程评价办法</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100" dirty="0" smtClean="0">
                          <a:solidFill>
                            <a:srgbClr val="FF0000"/>
                          </a:solidFill>
                          <a:latin typeface="Calibri"/>
                          <a:ea typeface="楷体"/>
                          <a:cs typeface="Times New Roman"/>
                        </a:rPr>
                        <a:t>全部</a:t>
                      </a:r>
                      <a:r>
                        <a:rPr lang="zh-CN" sz="1200" b="1" kern="100" dirty="0">
                          <a:solidFill>
                            <a:srgbClr val="FF0000"/>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a:solidFill>
                            <a:schemeClr val="accent2"/>
                          </a:solidFill>
                          <a:latin typeface="+mj-ea"/>
                          <a:ea typeface="+mj-ea"/>
                          <a:cs typeface="Times New Roman"/>
                        </a:rPr>
                        <a:t>教务处、各学院</a:t>
                      </a:r>
                      <a:endParaRPr lang="zh-CN" sz="1200" b="1" kern="10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182363">
                <a:tc vMerge="1">
                  <a:txBody>
                    <a:bodyPr/>
                    <a:lstStyle/>
                    <a:p>
                      <a:endParaRPr lang="zh-CN"/>
                    </a:p>
                  </a:txBody>
                  <a:tcPr/>
                </a:tc>
                <a:tc>
                  <a:txBody>
                    <a:bodyPr/>
                    <a:lstStyle/>
                    <a:p>
                      <a:pPr algn="just">
                        <a:spcAft>
                          <a:spcPts val="0"/>
                        </a:spcAft>
                      </a:pPr>
                      <a:r>
                        <a:rPr lang="en-US" sz="1200" b="1" kern="100" dirty="0">
                          <a:solidFill>
                            <a:schemeClr val="accent2"/>
                          </a:solidFill>
                          <a:latin typeface="+mj-ea"/>
                          <a:ea typeface="+mj-ea"/>
                          <a:cs typeface="Times New Roman"/>
                        </a:rPr>
                        <a:t>3.</a:t>
                      </a:r>
                      <a:r>
                        <a:rPr lang="zh-CN" sz="1200" b="1" kern="100" dirty="0">
                          <a:solidFill>
                            <a:schemeClr val="accent2"/>
                          </a:solidFill>
                          <a:latin typeface="+mj-ea"/>
                          <a:ea typeface="+mj-ea"/>
                          <a:cs typeface="Times New Roman"/>
                        </a:rPr>
                        <a:t>建立课程教学改善制度</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dirty="0" smtClean="0">
                          <a:solidFill>
                            <a:srgbClr val="00B050"/>
                          </a:solidFill>
                          <a:latin typeface="Calibri"/>
                          <a:ea typeface="楷体"/>
                          <a:cs typeface="Times New Roman"/>
                        </a:rPr>
                        <a:t>基本</a:t>
                      </a:r>
                      <a:r>
                        <a:rPr lang="zh-CN" sz="1200" b="1" kern="0" dirty="0">
                          <a:solidFill>
                            <a:srgbClr val="00B050"/>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教务处、各试点专业</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182363">
                <a:tc vMerge="1">
                  <a:txBody>
                    <a:bodyPr/>
                    <a:lstStyle/>
                    <a:p>
                      <a:endParaRPr lang="zh-CN"/>
                    </a:p>
                  </a:txBody>
                  <a:tcPr/>
                </a:tc>
                <a:tc>
                  <a:txBody>
                    <a:bodyPr/>
                    <a:lstStyle/>
                    <a:p>
                      <a:pPr algn="just">
                        <a:spcAft>
                          <a:spcPts val="0"/>
                        </a:spcAft>
                      </a:pPr>
                      <a:r>
                        <a:rPr lang="en-US" sz="1200" b="1" kern="100">
                          <a:solidFill>
                            <a:schemeClr val="accent2"/>
                          </a:solidFill>
                          <a:latin typeface="+mj-ea"/>
                          <a:ea typeface="+mj-ea"/>
                          <a:cs typeface="Times New Roman"/>
                        </a:rPr>
                        <a:t>4.</a:t>
                      </a:r>
                      <a:r>
                        <a:rPr lang="zh-CN" sz="1200" b="1" kern="100">
                          <a:solidFill>
                            <a:schemeClr val="accent2"/>
                          </a:solidFill>
                          <a:latin typeface="+mj-ea"/>
                          <a:ea typeface="+mj-ea"/>
                          <a:cs typeface="Times New Roman"/>
                        </a:rPr>
                        <a:t>建立培养质量持续改进制度</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dirty="0" smtClean="0">
                          <a:solidFill>
                            <a:srgbClr val="00B050"/>
                          </a:solidFill>
                          <a:latin typeface="Calibri"/>
                          <a:ea typeface="楷体"/>
                          <a:cs typeface="Times New Roman"/>
                        </a:rPr>
                        <a:t>基本</a:t>
                      </a:r>
                      <a:r>
                        <a:rPr lang="zh-CN" sz="1200" b="1" kern="0" dirty="0">
                          <a:solidFill>
                            <a:srgbClr val="00B050"/>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教务处、各学院</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182363">
                <a:tc vMerge="1">
                  <a:txBody>
                    <a:bodyPr/>
                    <a:lstStyle/>
                    <a:p>
                      <a:endParaRPr lang="zh-CN"/>
                    </a:p>
                  </a:txBody>
                  <a:tcPr/>
                </a:tc>
                <a:tc>
                  <a:txBody>
                    <a:bodyPr/>
                    <a:lstStyle/>
                    <a:p>
                      <a:pPr algn="just">
                        <a:spcAft>
                          <a:spcPts val="0"/>
                        </a:spcAft>
                      </a:pPr>
                      <a:r>
                        <a:rPr lang="en-US" sz="1200" b="1" kern="100">
                          <a:solidFill>
                            <a:schemeClr val="accent2"/>
                          </a:solidFill>
                          <a:latin typeface="+mj-ea"/>
                          <a:ea typeface="+mj-ea"/>
                          <a:cs typeface="Times New Roman"/>
                        </a:rPr>
                        <a:t>5.</a:t>
                      </a:r>
                      <a:r>
                        <a:rPr lang="zh-CN" sz="1200" b="1" kern="100">
                          <a:solidFill>
                            <a:schemeClr val="accent2"/>
                          </a:solidFill>
                          <a:latin typeface="+mj-ea"/>
                          <a:ea typeface="+mj-ea"/>
                          <a:cs typeface="Times New Roman"/>
                        </a:rPr>
                        <a:t>完善专业评估制度</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dirty="0" smtClean="0">
                          <a:solidFill>
                            <a:srgbClr val="00B050"/>
                          </a:solidFill>
                          <a:latin typeface="Calibri"/>
                          <a:ea typeface="楷体"/>
                          <a:cs typeface="Times New Roman"/>
                        </a:rPr>
                        <a:t>基本</a:t>
                      </a:r>
                      <a:r>
                        <a:rPr lang="zh-CN" sz="1200" b="1" kern="0" dirty="0">
                          <a:solidFill>
                            <a:srgbClr val="00B050"/>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教务处、各学院</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182363">
                <a:tc rowSpan="3">
                  <a:txBody>
                    <a:bodyPr/>
                    <a:lstStyle/>
                    <a:p>
                      <a:pPr algn="just">
                        <a:spcAft>
                          <a:spcPts val="0"/>
                        </a:spcAft>
                      </a:pPr>
                      <a:r>
                        <a:rPr lang="en-US" sz="1200" b="1" kern="0" dirty="0">
                          <a:solidFill>
                            <a:schemeClr val="accent2"/>
                          </a:solidFill>
                          <a:latin typeface="+mj-ea"/>
                          <a:ea typeface="+mj-ea"/>
                          <a:cs typeface="Times New Roman"/>
                        </a:rPr>
                        <a:t>A-5</a:t>
                      </a:r>
                      <a:r>
                        <a:rPr lang="zh-CN" sz="1200" b="1" kern="0" dirty="0">
                          <a:solidFill>
                            <a:schemeClr val="accent2"/>
                          </a:solidFill>
                          <a:latin typeface="+mj-ea"/>
                          <a:ea typeface="+mj-ea"/>
                          <a:cs typeface="Times New Roman"/>
                        </a:rPr>
                        <a:t>产教课程</a:t>
                      </a:r>
                      <a:r>
                        <a:rPr lang="zh-CN" sz="1200" b="1" kern="0" dirty="0" smtClean="0">
                          <a:solidFill>
                            <a:schemeClr val="accent2"/>
                          </a:solidFill>
                          <a:latin typeface="+mj-ea"/>
                          <a:ea typeface="+mj-ea"/>
                          <a:cs typeface="Times New Roman"/>
                        </a:rPr>
                        <a:t>融合</a:t>
                      </a:r>
                      <a:endParaRPr lang="en-US" altLang="zh-CN" sz="1200" b="1" kern="0" dirty="0" smtClean="0">
                        <a:solidFill>
                          <a:schemeClr val="accent2"/>
                        </a:solidFill>
                        <a:latin typeface="+mj-ea"/>
                        <a:ea typeface="+mj-ea"/>
                        <a:cs typeface="Times New Roman"/>
                      </a:endParaRPr>
                    </a:p>
                    <a:p>
                      <a:pPr algn="ctr">
                        <a:spcAft>
                          <a:spcPts val="0"/>
                        </a:spcAft>
                      </a:pPr>
                      <a:r>
                        <a:rPr lang="zh-CN" altLang="en-US" sz="1200" b="1" kern="0" dirty="0" smtClean="0">
                          <a:solidFill>
                            <a:srgbClr val="00B050"/>
                          </a:solidFill>
                          <a:latin typeface="+mj-ea"/>
                          <a:ea typeface="+mj-ea"/>
                          <a:cs typeface="Times New Roman"/>
                        </a:rPr>
                        <a:t>基本完成</a:t>
                      </a:r>
                      <a:endParaRPr lang="zh-CN" sz="1200" b="1" kern="100" dirty="0">
                        <a:solidFill>
                          <a:srgbClr val="00B05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100">
                          <a:solidFill>
                            <a:schemeClr val="accent2"/>
                          </a:solidFill>
                          <a:latin typeface="+mj-ea"/>
                          <a:ea typeface="+mj-ea"/>
                          <a:cs typeface="Times New Roman"/>
                        </a:rPr>
                        <a:t>1.</a:t>
                      </a:r>
                      <a:r>
                        <a:rPr lang="zh-CN" sz="1200" b="1" kern="100">
                          <a:solidFill>
                            <a:schemeClr val="accent2"/>
                          </a:solidFill>
                          <a:latin typeface="+mj-ea"/>
                          <a:ea typeface="+mj-ea"/>
                          <a:cs typeface="Times New Roman"/>
                        </a:rPr>
                        <a:t>建立校企教师共同授课制度</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100" dirty="0" smtClean="0">
                          <a:solidFill>
                            <a:srgbClr val="FF0000"/>
                          </a:solidFill>
                          <a:latin typeface="Calibri"/>
                          <a:ea typeface="楷体"/>
                          <a:cs typeface="Times New Roman"/>
                        </a:rPr>
                        <a:t>全部</a:t>
                      </a:r>
                      <a:r>
                        <a:rPr lang="zh-CN" sz="1200" b="1" kern="100" dirty="0">
                          <a:solidFill>
                            <a:srgbClr val="FF0000"/>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教务处、人事处</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45215">
                <a:tc vMerge="1">
                  <a:txBody>
                    <a:bodyPr/>
                    <a:lstStyle/>
                    <a:p>
                      <a:endParaRPr lang="zh-CN"/>
                    </a:p>
                  </a:txBody>
                  <a:tcPr/>
                </a:tc>
                <a:tc>
                  <a:txBody>
                    <a:bodyPr/>
                    <a:lstStyle/>
                    <a:p>
                      <a:pPr algn="just">
                        <a:spcAft>
                          <a:spcPts val="0"/>
                        </a:spcAft>
                      </a:pPr>
                      <a:r>
                        <a:rPr lang="en-US" sz="1200" b="1" kern="100">
                          <a:solidFill>
                            <a:schemeClr val="accent2"/>
                          </a:solidFill>
                          <a:latin typeface="+mj-ea"/>
                          <a:ea typeface="+mj-ea"/>
                          <a:cs typeface="Times New Roman"/>
                        </a:rPr>
                        <a:t>2.</a:t>
                      </a:r>
                      <a:r>
                        <a:rPr lang="zh-CN" sz="1200" b="1" kern="100">
                          <a:solidFill>
                            <a:schemeClr val="accent2"/>
                          </a:solidFill>
                          <a:latin typeface="+mj-ea"/>
                          <a:ea typeface="+mj-ea"/>
                          <a:cs typeface="Times New Roman"/>
                        </a:rPr>
                        <a:t>制定企业教师校内职称制度</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100" dirty="0" smtClean="0">
                          <a:latin typeface="Calibri"/>
                          <a:ea typeface="楷体"/>
                          <a:cs typeface="Times New Roman"/>
                        </a:rPr>
                        <a:t>未完</a:t>
                      </a:r>
                      <a:r>
                        <a:rPr lang="zh-CN" sz="1200" b="1" kern="100" dirty="0">
                          <a:latin typeface="Calibri"/>
                          <a:ea typeface="楷体"/>
                          <a:cs typeface="Times New Roman"/>
                        </a:rPr>
                        <a:t>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人事处、教务处、科研处</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182363">
                <a:tc vMerge="1">
                  <a:txBody>
                    <a:bodyPr/>
                    <a:lstStyle/>
                    <a:p>
                      <a:endParaRPr lang="zh-CN"/>
                    </a:p>
                  </a:txBody>
                  <a:tcPr/>
                </a:tc>
                <a:tc>
                  <a:txBody>
                    <a:bodyPr/>
                    <a:lstStyle/>
                    <a:p>
                      <a:pPr algn="just">
                        <a:spcAft>
                          <a:spcPts val="0"/>
                        </a:spcAft>
                      </a:pPr>
                      <a:r>
                        <a:rPr lang="en-US" sz="1200" b="1" kern="100" dirty="0">
                          <a:solidFill>
                            <a:schemeClr val="accent2"/>
                          </a:solidFill>
                          <a:latin typeface="+mj-ea"/>
                          <a:ea typeface="+mj-ea"/>
                          <a:cs typeface="Times New Roman"/>
                        </a:rPr>
                        <a:t>3.</a:t>
                      </a:r>
                      <a:r>
                        <a:rPr lang="zh-CN" sz="1200" b="1" kern="100" dirty="0">
                          <a:solidFill>
                            <a:schemeClr val="accent2"/>
                          </a:solidFill>
                          <a:latin typeface="+mj-ea"/>
                          <a:ea typeface="+mj-ea"/>
                          <a:cs typeface="Times New Roman"/>
                        </a:rPr>
                        <a:t>校企共建课程或课程模块</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dirty="0" smtClean="0">
                          <a:solidFill>
                            <a:srgbClr val="00B050"/>
                          </a:solidFill>
                          <a:latin typeface="Calibri"/>
                          <a:ea typeface="楷体"/>
                          <a:cs typeface="Times New Roman"/>
                        </a:rPr>
                        <a:t>基本</a:t>
                      </a:r>
                      <a:r>
                        <a:rPr lang="zh-CN" sz="1200" b="1" kern="0" dirty="0">
                          <a:solidFill>
                            <a:srgbClr val="00B050"/>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教务处</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182363">
                <a:tc rowSpan="3">
                  <a:txBody>
                    <a:bodyPr/>
                    <a:lstStyle/>
                    <a:p>
                      <a:pPr algn="just">
                        <a:spcAft>
                          <a:spcPts val="0"/>
                        </a:spcAft>
                      </a:pPr>
                      <a:r>
                        <a:rPr lang="en-US" sz="1200" b="1" kern="0" dirty="0">
                          <a:solidFill>
                            <a:schemeClr val="accent2"/>
                          </a:solidFill>
                          <a:latin typeface="+mj-ea"/>
                          <a:ea typeface="+mj-ea"/>
                          <a:cs typeface="Times New Roman"/>
                        </a:rPr>
                        <a:t>A-6</a:t>
                      </a:r>
                      <a:r>
                        <a:rPr lang="zh-CN" sz="1200" b="1" kern="0" dirty="0">
                          <a:solidFill>
                            <a:schemeClr val="accent2"/>
                          </a:solidFill>
                          <a:latin typeface="+mj-ea"/>
                          <a:ea typeface="+mj-ea"/>
                          <a:cs typeface="Times New Roman"/>
                        </a:rPr>
                        <a:t>开展创新创业</a:t>
                      </a:r>
                      <a:r>
                        <a:rPr lang="zh-CN" sz="1200" b="1" kern="0" dirty="0" smtClean="0">
                          <a:solidFill>
                            <a:schemeClr val="accent2"/>
                          </a:solidFill>
                          <a:latin typeface="+mj-ea"/>
                          <a:ea typeface="+mj-ea"/>
                          <a:cs typeface="Times New Roman"/>
                        </a:rPr>
                        <a:t>教育</a:t>
                      </a:r>
                      <a:endParaRPr lang="en-US" altLang="zh-CN" sz="1200" b="1" kern="0" dirty="0" smtClean="0">
                        <a:solidFill>
                          <a:schemeClr val="accent2"/>
                        </a:solidFill>
                        <a:latin typeface="+mj-ea"/>
                        <a:ea typeface="+mj-ea"/>
                        <a:cs typeface="Times New Roman"/>
                      </a:endParaRPr>
                    </a:p>
                    <a:p>
                      <a:pPr algn="ctr">
                        <a:spcAft>
                          <a:spcPts val="0"/>
                        </a:spcAft>
                      </a:pPr>
                      <a:r>
                        <a:rPr lang="zh-CN" altLang="en-US" sz="1200" b="1" kern="0" dirty="0" smtClean="0">
                          <a:solidFill>
                            <a:srgbClr val="0070C0"/>
                          </a:solidFill>
                          <a:latin typeface="+mj-ea"/>
                          <a:ea typeface="+mj-ea"/>
                          <a:cs typeface="Times New Roman"/>
                        </a:rPr>
                        <a:t>部分完成</a:t>
                      </a:r>
                      <a:endParaRPr lang="zh-CN" sz="1200" b="1" kern="100" dirty="0">
                        <a:solidFill>
                          <a:srgbClr val="0070C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100" dirty="0">
                          <a:solidFill>
                            <a:schemeClr val="accent2"/>
                          </a:solidFill>
                          <a:latin typeface="+mj-ea"/>
                          <a:ea typeface="+mj-ea"/>
                          <a:cs typeface="Times New Roman"/>
                        </a:rPr>
                        <a:t>1.</a:t>
                      </a:r>
                      <a:r>
                        <a:rPr lang="zh-CN" sz="1200" b="1" kern="100" dirty="0">
                          <a:solidFill>
                            <a:schemeClr val="accent2"/>
                          </a:solidFill>
                          <a:latin typeface="+mj-ea"/>
                          <a:ea typeface="+mj-ea"/>
                          <a:cs typeface="Times New Roman"/>
                        </a:rPr>
                        <a:t>建立创新创业教育机制</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smtClean="0">
                          <a:solidFill>
                            <a:srgbClr val="FF0000"/>
                          </a:solidFill>
                          <a:latin typeface="Calibri"/>
                          <a:ea typeface="楷体"/>
                          <a:cs typeface="Times New Roman"/>
                        </a:rPr>
                        <a:t>全部</a:t>
                      </a:r>
                      <a:r>
                        <a:rPr lang="zh-CN" sz="1200" b="1" kern="100" dirty="0">
                          <a:solidFill>
                            <a:srgbClr val="FF0000"/>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教务处</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r h="182363">
                <a:tc vMerge="1">
                  <a:txBody>
                    <a:bodyPr/>
                    <a:lstStyle/>
                    <a:p>
                      <a:endParaRPr lang="zh-CN"/>
                    </a:p>
                  </a:txBody>
                  <a:tcPr/>
                </a:tc>
                <a:tc>
                  <a:txBody>
                    <a:bodyPr/>
                    <a:lstStyle/>
                    <a:p>
                      <a:pPr algn="just">
                        <a:spcAft>
                          <a:spcPts val="0"/>
                        </a:spcAft>
                      </a:pPr>
                      <a:r>
                        <a:rPr lang="en-US" sz="1200" b="1" kern="100">
                          <a:solidFill>
                            <a:schemeClr val="accent2"/>
                          </a:solidFill>
                          <a:latin typeface="+mj-ea"/>
                          <a:ea typeface="+mj-ea"/>
                          <a:cs typeface="Times New Roman"/>
                        </a:rPr>
                        <a:t>2.</a:t>
                      </a:r>
                      <a:r>
                        <a:rPr lang="zh-CN" sz="1200" b="1" kern="100">
                          <a:solidFill>
                            <a:schemeClr val="accent2"/>
                          </a:solidFill>
                          <a:latin typeface="+mj-ea"/>
                          <a:ea typeface="+mj-ea"/>
                          <a:cs typeface="Times New Roman"/>
                        </a:rPr>
                        <a:t>建设创新创业课程</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dirty="0" smtClean="0">
                          <a:solidFill>
                            <a:srgbClr val="2719D7"/>
                          </a:solidFill>
                          <a:latin typeface="Calibri"/>
                          <a:ea typeface="楷体"/>
                          <a:cs typeface="Times New Roman"/>
                        </a:rPr>
                        <a:t>部分</a:t>
                      </a:r>
                      <a:r>
                        <a:rPr lang="zh-CN" sz="1200" b="1" kern="0" dirty="0">
                          <a:solidFill>
                            <a:srgbClr val="2719D7"/>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教务处</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r h="364730">
                <a:tc vMerge="1">
                  <a:txBody>
                    <a:bodyPr/>
                    <a:lstStyle/>
                    <a:p>
                      <a:endParaRPr lang="zh-CN"/>
                    </a:p>
                  </a:txBody>
                  <a:tcPr/>
                </a:tc>
                <a:tc>
                  <a:txBody>
                    <a:bodyPr/>
                    <a:lstStyle/>
                    <a:p>
                      <a:pPr algn="just">
                        <a:spcAft>
                          <a:spcPts val="0"/>
                        </a:spcAft>
                      </a:pPr>
                      <a:r>
                        <a:rPr lang="en-US" sz="1200" b="1" kern="100" dirty="0">
                          <a:solidFill>
                            <a:schemeClr val="accent2"/>
                          </a:solidFill>
                          <a:latin typeface="+mj-ea"/>
                          <a:ea typeface="+mj-ea"/>
                          <a:cs typeface="Times New Roman"/>
                        </a:rPr>
                        <a:t>3. </a:t>
                      </a:r>
                      <a:r>
                        <a:rPr lang="zh-CN" sz="1200" b="1" kern="100" dirty="0">
                          <a:solidFill>
                            <a:schemeClr val="accent2"/>
                          </a:solidFill>
                          <a:latin typeface="+mj-ea"/>
                          <a:ea typeface="+mj-ea"/>
                          <a:cs typeface="Times New Roman"/>
                        </a:rPr>
                        <a:t>开展创新创业教师专项培训</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dirty="0" smtClean="0">
                          <a:solidFill>
                            <a:srgbClr val="2719D7"/>
                          </a:solidFill>
                          <a:latin typeface="Calibri"/>
                          <a:ea typeface="楷体"/>
                          <a:cs typeface="Times New Roman"/>
                        </a:rPr>
                        <a:t>部分</a:t>
                      </a:r>
                      <a:r>
                        <a:rPr lang="zh-CN" sz="1200" b="1" kern="0" dirty="0">
                          <a:solidFill>
                            <a:srgbClr val="2719D7"/>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教务处、教师教学发展中心</a:t>
                      </a:r>
                      <a:endParaRPr lang="zh-CN" sz="1200" b="1" kern="10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0"/>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95536" y="0"/>
            <a:ext cx="8229600" cy="628692"/>
          </a:xfrm>
        </p:spPr>
        <p:txBody>
          <a:bodyPr>
            <a:normAutofit/>
          </a:bodyPr>
          <a:lstStyle/>
          <a:p>
            <a:r>
              <a:rPr lang="en-US" altLang="zh-CN" sz="2400" b="1" dirty="0"/>
              <a:t>16</a:t>
            </a:r>
            <a:r>
              <a:rPr lang="zh-CN" altLang="en-US" sz="2400" b="1" dirty="0"/>
              <a:t>项分计划</a:t>
            </a:r>
            <a:r>
              <a:rPr lang="en-US" altLang="zh-CN" sz="2400" b="1" dirty="0"/>
              <a:t>64</a:t>
            </a:r>
            <a:r>
              <a:rPr lang="zh-CN" altLang="en-US" sz="2400" b="1" dirty="0"/>
              <a:t>项措施完成情况表：教师面</a:t>
            </a:r>
          </a:p>
        </p:txBody>
      </p:sp>
      <p:graphicFrame>
        <p:nvGraphicFramePr>
          <p:cNvPr id="5" name="表格 4"/>
          <p:cNvGraphicFramePr>
            <a:graphicFrameLocks noGrp="1"/>
          </p:cNvGraphicFramePr>
          <p:nvPr>
            <p:extLst>
              <p:ext uri="{D42A27DB-BD31-4B8C-83A1-F6EECF244321}">
                <p14:modId xmlns="" xmlns:p14="http://schemas.microsoft.com/office/powerpoint/2010/main" val="3942067163"/>
              </p:ext>
            </p:extLst>
          </p:nvPr>
        </p:nvGraphicFramePr>
        <p:xfrm>
          <a:off x="323528" y="555526"/>
          <a:ext cx="8249001" cy="4411687"/>
        </p:xfrm>
        <a:graphic>
          <a:graphicData uri="http://schemas.openxmlformats.org/drawingml/2006/table">
            <a:tbl>
              <a:tblPr/>
              <a:tblGrid>
                <a:gridCol w="2592288">
                  <a:extLst>
                    <a:ext uri="{9D8B030D-6E8A-4147-A177-3AD203B41FA5}">
                      <a16:colId xmlns="" xmlns:a16="http://schemas.microsoft.com/office/drawing/2014/main" val="20000"/>
                    </a:ext>
                  </a:extLst>
                </a:gridCol>
                <a:gridCol w="2880320">
                  <a:extLst>
                    <a:ext uri="{9D8B030D-6E8A-4147-A177-3AD203B41FA5}">
                      <a16:colId xmlns="" xmlns:a16="http://schemas.microsoft.com/office/drawing/2014/main" val="20001"/>
                    </a:ext>
                  </a:extLst>
                </a:gridCol>
                <a:gridCol w="856366">
                  <a:extLst>
                    <a:ext uri="{9D8B030D-6E8A-4147-A177-3AD203B41FA5}">
                      <a16:colId xmlns="" xmlns:a16="http://schemas.microsoft.com/office/drawing/2014/main" val="20002"/>
                    </a:ext>
                  </a:extLst>
                </a:gridCol>
                <a:gridCol w="1920027">
                  <a:extLst>
                    <a:ext uri="{9D8B030D-6E8A-4147-A177-3AD203B41FA5}">
                      <a16:colId xmlns="" xmlns:a16="http://schemas.microsoft.com/office/drawing/2014/main" val="20003"/>
                    </a:ext>
                  </a:extLst>
                </a:gridCol>
              </a:tblGrid>
              <a:tr h="300883">
                <a:tc>
                  <a:txBody>
                    <a:bodyPr/>
                    <a:lstStyle/>
                    <a:p>
                      <a:pPr algn="ctr">
                        <a:spcAft>
                          <a:spcPts val="0"/>
                        </a:spcAft>
                      </a:pPr>
                      <a:r>
                        <a:rPr lang="zh-CN" sz="1200" b="1" kern="0" dirty="0">
                          <a:solidFill>
                            <a:schemeClr val="accent2"/>
                          </a:solidFill>
                          <a:latin typeface="+mj-ea"/>
                          <a:ea typeface="+mj-ea"/>
                          <a:cs typeface="Times New Roman"/>
                        </a:rPr>
                        <a:t>分项计划名称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200" b="1" kern="0" dirty="0" smtClean="0">
                          <a:solidFill>
                            <a:schemeClr val="accent2"/>
                          </a:solidFill>
                          <a:latin typeface="+mj-ea"/>
                          <a:ea typeface="+mj-ea"/>
                          <a:cs typeface="Times New Roman"/>
                        </a:rPr>
                        <a:t>具体</a:t>
                      </a:r>
                      <a:r>
                        <a:rPr lang="zh-CN" altLang="en-US" sz="1200" b="1" kern="0" dirty="0" smtClean="0">
                          <a:solidFill>
                            <a:schemeClr val="accent2"/>
                          </a:solidFill>
                          <a:latin typeface="+mj-ea"/>
                          <a:ea typeface="+mj-ea"/>
                          <a:cs typeface="Times New Roman"/>
                        </a:rPr>
                        <a:t>项目</a:t>
                      </a:r>
                      <a:endParaRPr lang="zh-CN" sz="1200" b="1" kern="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200" b="1" kern="0" dirty="0">
                          <a:solidFill>
                            <a:schemeClr val="accent2"/>
                          </a:solidFill>
                          <a:latin typeface="微软雅黑" pitchFamily="34" charset="-122"/>
                          <a:ea typeface="微软雅黑" pitchFamily="34" charset="-122"/>
                          <a:cs typeface="Times New Roman"/>
                        </a:rPr>
                        <a:t>进展描述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200" b="1" kern="0" dirty="0">
                          <a:solidFill>
                            <a:schemeClr val="accent2"/>
                          </a:solidFill>
                          <a:latin typeface="+mj-ea"/>
                          <a:ea typeface="+mj-ea"/>
                          <a:cs typeface="Times New Roman"/>
                        </a:rPr>
                        <a:t>责任部门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extLst>
                  <a:ext uri="{0D108BD9-81ED-4DB2-BD59-A6C34878D82A}">
                    <a16:rowId xmlns="" xmlns:a16="http://schemas.microsoft.com/office/drawing/2014/main" val="10000"/>
                  </a:ext>
                </a:extLst>
              </a:tr>
              <a:tr h="333052">
                <a:tc>
                  <a:txBody>
                    <a:bodyPr/>
                    <a:lstStyle/>
                    <a:p>
                      <a:pPr algn="just">
                        <a:spcAft>
                          <a:spcPts val="0"/>
                        </a:spcAft>
                      </a:pPr>
                      <a:r>
                        <a:rPr lang="en-US" sz="1200" b="1" kern="0" dirty="0">
                          <a:solidFill>
                            <a:schemeClr val="accent2"/>
                          </a:solidFill>
                          <a:latin typeface="+mj-ea"/>
                          <a:ea typeface="+mj-ea"/>
                          <a:cs typeface="Times New Roman"/>
                        </a:rPr>
                        <a:t>B-1</a:t>
                      </a:r>
                      <a:r>
                        <a:rPr lang="zh-CN" sz="1200" b="1" kern="0" dirty="0">
                          <a:solidFill>
                            <a:schemeClr val="accent2"/>
                          </a:solidFill>
                          <a:latin typeface="+mj-ea"/>
                          <a:ea typeface="+mj-ea"/>
                          <a:cs typeface="Times New Roman"/>
                        </a:rPr>
                        <a:t>制订中青年教师个人职业发展</a:t>
                      </a:r>
                      <a:r>
                        <a:rPr lang="zh-CN" sz="1200" b="1" kern="0" dirty="0" smtClean="0">
                          <a:solidFill>
                            <a:schemeClr val="accent2"/>
                          </a:solidFill>
                          <a:latin typeface="+mj-ea"/>
                          <a:ea typeface="+mj-ea"/>
                          <a:cs typeface="Times New Roman"/>
                        </a:rPr>
                        <a:t>规划</a:t>
                      </a:r>
                      <a:r>
                        <a:rPr lang="en-US" altLang="zh-CN" sz="1200" b="1" kern="0" dirty="0" smtClean="0">
                          <a:solidFill>
                            <a:schemeClr val="accent2"/>
                          </a:solidFill>
                          <a:latin typeface="+mj-ea"/>
                          <a:ea typeface="+mj-ea"/>
                          <a:cs typeface="Times New Roman"/>
                        </a:rPr>
                        <a:t>                 </a:t>
                      </a:r>
                      <a:r>
                        <a:rPr lang="zh-CN" altLang="en-US" sz="1200" b="1" kern="0" dirty="0" smtClean="0">
                          <a:solidFill>
                            <a:srgbClr val="0070C0"/>
                          </a:solidFill>
                          <a:latin typeface="+mj-ea"/>
                          <a:ea typeface="+mj-ea"/>
                          <a:cs typeface="Times New Roman"/>
                        </a:rPr>
                        <a:t>部分完成</a:t>
                      </a:r>
                      <a:endParaRPr lang="zh-CN" sz="1200" b="1" kern="0" dirty="0">
                        <a:solidFill>
                          <a:srgbClr val="0070C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dirty="0">
                          <a:solidFill>
                            <a:schemeClr val="accent2"/>
                          </a:solidFill>
                          <a:latin typeface="+mj-ea"/>
                          <a:ea typeface="+mj-ea"/>
                          <a:cs typeface="Times New Roman"/>
                        </a:rPr>
                        <a:t>1.</a:t>
                      </a:r>
                      <a:r>
                        <a:rPr lang="zh-CN" sz="1200" b="1" kern="0" dirty="0">
                          <a:solidFill>
                            <a:schemeClr val="accent2"/>
                          </a:solidFill>
                          <a:latin typeface="+mj-ea"/>
                          <a:ea typeface="+mj-ea"/>
                          <a:cs typeface="Times New Roman"/>
                        </a:rPr>
                        <a:t>调研与制订实施方案，制订教师个人职业发展规划</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dirty="0" smtClean="0">
                          <a:solidFill>
                            <a:srgbClr val="2719D7"/>
                          </a:solidFill>
                          <a:latin typeface="Calibri"/>
                          <a:ea typeface="楷体"/>
                          <a:cs typeface="Times New Roman"/>
                        </a:rPr>
                        <a:t>部分</a:t>
                      </a:r>
                      <a:r>
                        <a:rPr lang="zh-CN" sz="1200" b="1" kern="0" dirty="0">
                          <a:solidFill>
                            <a:srgbClr val="2719D7"/>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人事处、各学院</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33052">
                <a:tc rowSpan="2">
                  <a:txBody>
                    <a:bodyPr/>
                    <a:lstStyle/>
                    <a:p>
                      <a:pPr algn="just">
                        <a:spcAft>
                          <a:spcPts val="0"/>
                        </a:spcAft>
                      </a:pPr>
                      <a:r>
                        <a:rPr lang="en-US" sz="1200" b="1" kern="0" dirty="0">
                          <a:solidFill>
                            <a:schemeClr val="accent2"/>
                          </a:solidFill>
                          <a:latin typeface="+mj-ea"/>
                          <a:ea typeface="+mj-ea"/>
                          <a:cs typeface="Times New Roman"/>
                        </a:rPr>
                        <a:t>B-2 </a:t>
                      </a:r>
                      <a:r>
                        <a:rPr lang="zh-CN" sz="1200" b="1" kern="0" dirty="0">
                          <a:solidFill>
                            <a:schemeClr val="accent2"/>
                          </a:solidFill>
                          <a:latin typeface="+mj-ea"/>
                          <a:ea typeface="+mj-ea"/>
                          <a:cs typeface="Times New Roman"/>
                        </a:rPr>
                        <a:t>提升教师实务</a:t>
                      </a:r>
                      <a:r>
                        <a:rPr lang="zh-CN" sz="1200" b="1" kern="0" dirty="0" smtClean="0">
                          <a:solidFill>
                            <a:schemeClr val="accent2"/>
                          </a:solidFill>
                          <a:latin typeface="+mj-ea"/>
                          <a:ea typeface="+mj-ea"/>
                          <a:cs typeface="Times New Roman"/>
                        </a:rPr>
                        <a:t>能力</a:t>
                      </a:r>
                      <a:endParaRPr lang="en-US" altLang="zh-CN" sz="1200" b="1" kern="0" dirty="0" smtClean="0">
                        <a:solidFill>
                          <a:schemeClr val="accent2"/>
                        </a:solidFill>
                        <a:latin typeface="+mj-ea"/>
                        <a:ea typeface="+mj-ea"/>
                        <a:cs typeface="Times New Roman"/>
                      </a:endParaRPr>
                    </a:p>
                    <a:p>
                      <a:pPr algn="ctr">
                        <a:spcAft>
                          <a:spcPts val="0"/>
                        </a:spcAft>
                      </a:pPr>
                      <a:r>
                        <a:rPr lang="zh-CN" altLang="en-US" sz="1200" b="1" kern="0" dirty="0" smtClean="0">
                          <a:solidFill>
                            <a:schemeClr val="accent2"/>
                          </a:solidFill>
                          <a:latin typeface="+mj-ea"/>
                          <a:ea typeface="+mj-ea"/>
                          <a:cs typeface="Times New Roman"/>
                        </a:rPr>
                        <a:t>未完成</a:t>
                      </a:r>
                      <a:endParaRPr lang="zh-CN" sz="1200" b="1" kern="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dirty="0">
                          <a:solidFill>
                            <a:schemeClr val="accent2"/>
                          </a:solidFill>
                          <a:latin typeface="+mj-ea"/>
                          <a:ea typeface="+mj-ea"/>
                          <a:cs typeface="Times New Roman"/>
                        </a:rPr>
                        <a:t>1.</a:t>
                      </a:r>
                      <a:r>
                        <a:rPr lang="zh-CN" sz="1200" b="1" kern="0" dirty="0">
                          <a:solidFill>
                            <a:schemeClr val="accent2"/>
                          </a:solidFill>
                          <a:latin typeface="+mj-ea"/>
                          <a:ea typeface="+mj-ea"/>
                          <a:cs typeface="Times New Roman"/>
                        </a:rPr>
                        <a:t>修订相关各项制度（企业践习、出台鼓励教师获取职业资格证书等政策）</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100" dirty="0" smtClean="0">
                          <a:latin typeface="Calibri"/>
                          <a:ea typeface="楷体"/>
                          <a:cs typeface="Times New Roman"/>
                        </a:rPr>
                        <a:t>未完</a:t>
                      </a:r>
                      <a:r>
                        <a:rPr lang="zh-CN" sz="1200" b="1" kern="100" dirty="0">
                          <a:latin typeface="Calibri"/>
                          <a:ea typeface="楷体"/>
                          <a:cs typeface="Times New Roman"/>
                        </a:rPr>
                        <a:t>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人事处</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66526">
                <a:tc vMerge="1">
                  <a:txBody>
                    <a:bodyPr/>
                    <a:lstStyle/>
                    <a:p>
                      <a:endParaRPr lang="zh-CN"/>
                    </a:p>
                  </a:txBody>
                  <a:tcPr/>
                </a:tc>
                <a:tc>
                  <a:txBody>
                    <a:bodyPr/>
                    <a:lstStyle/>
                    <a:p>
                      <a:pPr algn="just">
                        <a:spcAft>
                          <a:spcPts val="0"/>
                        </a:spcAft>
                      </a:pPr>
                      <a:r>
                        <a:rPr lang="en-US" sz="1200" b="1" kern="0" dirty="0">
                          <a:solidFill>
                            <a:schemeClr val="accent2"/>
                          </a:solidFill>
                          <a:latin typeface="+mj-ea"/>
                          <a:ea typeface="+mj-ea"/>
                          <a:cs typeface="Times New Roman"/>
                        </a:rPr>
                        <a:t>2.</a:t>
                      </a:r>
                      <a:r>
                        <a:rPr lang="zh-CN" sz="1200" b="1" kern="0" dirty="0">
                          <a:solidFill>
                            <a:schemeClr val="accent2"/>
                          </a:solidFill>
                          <a:latin typeface="+mj-ea"/>
                          <a:ea typeface="+mj-ea"/>
                          <a:cs typeface="Times New Roman"/>
                        </a:rPr>
                        <a:t>上述制度实施与反馈</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100" dirty="0" smtClean="0">
                          <a:latin typeface="Calibri"/>
                          <a:ea typeface="楷体"/>
                          <a:cs typeface="Times New Roman"/>
                        </a:rPr>
                        <a:t>未完</a:t>
                      </a:r>
                      <a:r>
                        <a:rPr lang="zh-CN" sz="1200" b="1" kern="100" dirty="0">
                          <a:latin typeface="Calibri"/>
                          <a:ea typeface="楷体"/>
                          <a:cs typeface="Times New Roman"/>
                        </a:rPr>
                        <a:t>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人事处、各学院</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66526">
                <a:tc rowSpan="4">
                  <a:txBody>
                    <a:bodyPr/>
                    <a:lstStyle/>
                    <a:p>
                      <a:pPr algn="just">
                        <a:spcAft>
                          <a:spcPts val="0"/>
                        </a:spcAft>
                      </a:pPr>
                      <a:r>
                        <a:rPr lang="en-US" sz="1200" b="1" kern="0" dirty="0">
                          <a:solidFill>
                            <a:schemeClr val="accent2"/>
                          </a:solidFill>
                          <a:latin typeface="+mj-ea"/>
                          <a:ea typeface="+mj-ea"/>
                          <a:cs typeface="Times New Roman"/>
                        </a:rPr>
                        <a:t>B-3 </a:t>
                      </a:r>
                      <a:r>
                        <a:rPr lang="zh-CN" sz="1200" b="1" kern="0" dirty="0">
                          <a:solidFill>
                            <a:schemeClr val="accent2"/>
                          </a:solidFill>
                          <a:latin typeface="+mj-ea"/>
                          <a:ea typeface="+mj-ea"/>
                          <a:cs typeface="Times New Roman"/>
                        </a:rPr>
                        <a:t>提升教师教学</a:t>
                      </a:r>
                      <a:r>
                        <a:rPr lang="zh-CN" sz="1200" b="1" kern="0" dirty="0" smtClean="0">
                          <a:solidFill>
                            <a:schemeClr val="accent2"/>
                          </a:solidFill>
                          <a:latin typeface="+mj-ea"/>
                          <a:ea typeface="+mj-ea"/>
                          <a:cs typeface="Times New Roman"/>
                        </a:rPr>
                        <a:t>技能</a:t>
                      </a:r>
                      <a:endParaRPr lang="en-US" altLang="zh-CN" sz="1200" b="1" kern="0" dirty="0" smtClean="0">
                        <a:solidFill>
                          <a:schemeClr val="accent2"/>
                        </a:solidFill>
                        <a:latin typeface="+mj-ea"/>
                        <a:ea typeface="+mj-ea"/>
                        <a:cs typeface="Times New Roman"/>
                      </a:endParaRPr>
                    </a:p>
                    <a:p>
                      <a:pPr algn="ctr">
                        <a:spcAft>
                          <a:spcPts val="0"/>
                        </a:spcAft>
                      </a:pPr>
                      <a:r>
                        <a:rPr lang="zh-CN" altLang="en-US" sz="1200" b="1" kern="0" dirty="0" smtClean="0">
                          <a:solidFill>
                            <a:srgbClr val="FF0000"/>
                          </a:solidFill>
                          <a:latin typeface="+mj-ea"/>
                          <a:ea typeface="+mj-ea"/>
                          <a:cs typeface="Times New Roman"/>
                        </a:rPr>
                        <a:t>全部完成</a:t>
                      </a:r>
                      <a:endParaRPr lang="zh-CN" sz="1200" b="1" kern="0" dirty="0">
                        <a:solidFill>
                          <a:srgbClr val="FF000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dirty="0">
                          <a:solidFill>
                            <a:schemeClr val="accent2"/>
                          </a:solidFill>
                          <a:latin typeface="+mj-ea"/>
                          <a:ea typeface="+mj-ea"/>
                          <a:cs typeface="Times New Roman"/>
                        </a:rPr>
                        <a:t>1.</a:t>
                      </a:r>
                      <a:r>
                        <a:rPr lang="zh-CN" sz="1200" b="1" kern="0" dirty="0">
                          <a:solidFill>
                            <a:schemeClr val="accent2"/>
                          </a:solidFill>
                          <a:latin typeface="+mj-ea"/>
                          <a:ea typeface="+mj-ea"/>
                          <a:cs typeface="Times New Roman"/>
                        </a:rPr>
                        <a:t>开展教师教学咨询</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smtClean="0">
                          <a:solidFill>
                            <a:srgbClr val="FF0000"/>
                          </a:solidFill>
                          <a:latin typeface="Calibri"/>
                          <a:ea typeface="楷体"/>
                          <a:cs typeface="Times New Roman"/>
                        </a:rPr>
                        <a:t>全部</a:t>
                      </a:r>
                      <a:r>
                        <a:rPr lang="zh-CN" sz="1200" b="1" kern="100" dirty="0">
                          <a:solidFill>
                            <a:srgbClr val="FF0000"/>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教师教学发展中心</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02137">
                <a:tc vMerge="1">
                  <a:txBody>
                    <a:bodyPr/>
                    <a:lstStyle/>
                    <a:p>
                      <a:endParaRPr lang="zh-CN"/>
                    </a:p>
                  </a:txBody>
                  <a:tcPr/>
                </a:tc>
                <a:tc>
                  <a:txBody>
                    <a:bodyPr/>
                    <a:lstStyle/>
                    <a:p>
                      <a:pPr algn="just">
                        <a:spcAft>
                          <a:spcPts val="0"/>
                        </a:spcAft>
                      </a:pPr>
                      <a:r>
                        <a:rPr lang="en-US" sz="1200" b="1" kern="0" dirty="0">
                          <a:solidFill>
                            <a:schemeClr val="accent2"/>
                          </a:solidFill>
                          <a:latin typeface="+mj-ea"/>
                          <a:ea typeface="+mj-ea"/>
                          <a:cs typeface="Times New Roman"/>
                        </a:rPr>
                        <a:t>2.</a:t>
                      </a:r>
                      <a:r>
                        <a:rPr lang="zh-CN" sz="1200" b="1" kern="0" dirty="0">
                          <a:solidFill>
                            <a:schemeClr val="accent2"/>
                          </a:solidFill>
                          <a:latin typeface="+mj-ea"/>
                          <a:ea typeface="+mj-ea"/>
                          <a:cs typeface="Times New Roman"/>
                        </a:rPr>
                        <a:t>制定教师社群补助与管理制度，开展教师社群。</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smtClean="0">
                          <a:solidFill>
                            <a:srgbClr val="FF0000"/>
                          </a:solidFill>
                          <a:latin typeface="Calibri"/>
                          <a:ea typeface="楷体"/>
                          <a:cs typeface="Times New Roman"/>
                        </a:rPr>
                        <a:t>全部</a:t>
                      </a:r>
                      <a:r>
                        <a:rPr lang="zh-CN" sz="1200" b="1" kern="100" dirty="0">
                          <a:solidFill>
                            <a:srgbClr val="FF0000"/>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教师教学发展中心</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66526">
                <a:tc vMerge="1">
                  <a:txBody>
                    <a:bodyPr/>
                    <a:lstStyle/>
                    <a:p>
                      <a:endParaRPr lang="zh-CN"/>
                    </a:p>
                  </a:txBody>
                  <a:tcPr/>
                </a:tc>
                <a:tc>
                  <a:txBody>
                    <a:bodyPr/>
                    <a:lstStyle/>
                    <a:p>
                      <a:pPr algn="just">
                        <a:spcAft>
                          <a:spcPts val="0"/>
                        </a:spcAft>
                      </a:pPr>
                      <a:r>
                        <a:rPr lang="en-US" sz="1200" b="1" kern="0" dirty="0">
                          <a:solidFill>
                            <a:schemeClr val="accent2"/>
                          </a:solidFill>
                          <a:latin typeface="+mj-ea"/>
                          <a:ea typeface="+mj-ea"/>
                          <a:cs typeface="Times New Roman"/>
                        </a:rPr>
                        <a:t>3.</a:t>
                      </a:r>
                      <a:r>
                        <a:rPr lang="zh-CN" sz="1200" b="1" kern="0" dirty="0">
                          <a:solidFill>
                            <a:schemeClr val="accent2"/>
                          </a:solidFill>
                          <a:latin typeface="+mj-ea"/>
                          <a:ea typeface="+mj-ea"/>
                          <a:cs typeface="Times New Roman"/>
                        </a:rPr>
                        <a:t>开展教师微格演练</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smtClean="0">
                          <a:solidFill>
                            <a:srgbClr val="FF0000"/>
                          </a:solidFill>
                          <a:latin typeface="Calibri"/>
                          <a:ea typeface="楷体"/>
                          <a:cs typeface="Times New Roman"/>
                        </a:rPr>
                        <a:t>全部</a:t>
                      </a:r>
                      <a:r>
                        <a:rPr lang="zh-CN" sz="1200" b="1" kern="100" dirty="0">
                          <a:solidFill>
                            <a:srgbClr val="FF0000"/>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教师教学发展中心</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02137">
                <a:tc vMerge="1">
                  <a:txBody>
                    <a:bodyPr/>
                    <a:lstStyle/>
                    <a:p>
                      <a:endParaRPr lang="zh-CN"/>
                    </a:p>
                  </a:txBody>
                  <a:tcPr/>
                </a:tc>
                <a:tc>
                  <a:txBody>
                    <a:bodyPr/>
                    <a:lstStyle/>
                    <a:p>
                      <a:pPr algn="just">
                        <a:spcAft>
                          <a:spcPts val="0"/>
                        </a:spcAft>
                      </a:pPr>
                      <a:r>
                        <a:rPr lang="en-US" sz="1200" b="1" kern="0" dirty="0">
                          <a:solidFill>
                            <a:schemeClr val="accent2"/>
                          </a:solidFill>
                          <a:latin typeface="+mj-ea"/>
                          <a:ea typeface="+mj-ea"/>
                          <a:cs typeface="Times New Roman"/>
                        </a:rPr>
                        <a:t>4.</a:t>
                      </a:r>
                      <a:r>
                        <a:rPr lang="zh-CN" sz="1200" b="1" kern="0" dirty="0">
                          <a:solidFill>
                            <a:schemeClr val="accent2"/>
                          </a:solidFill>
                          <a:latin typeface="+mj-ea"/>
                          <a:ea typeface="+mj-ea"/>
                          <a:cs typeface="Times New Roman"/>
                        </a:rPr>
                        <a:t>教学绩优教师分享经验并开放课堂给大家观摩</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smtClean="0">
                          <a:solidFill>
                            <a:srgbClr val="FF0000"/>
                          </a:solidFill>
                          <a:latin typeface="Calibri"/>
                          <a:ea typeface="楷体"/>
                          <a:cs typeface="Times New Roman"/>
                        </a:rPr>
                        <a:t>全部</a:t>
                      </a:r>
                      <a:r>
                        <a:rPr lang="zh-CN" sz="1200" b="1" kern="100" dirty="0">
                          <a:solidFill>
                            <a:srgbClr val="FF0000"/>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教师教学发展中心、教务处</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69232">
                <a:tc>
                  <a:txBody>
                    <a:bodyPr/>
                    <a:lstStyle/>
                    <a:p>
                      <a:pPr algn="just">
                        <a:spcAft>
                          <a:spcPts val="0"/>
                        </a:spcAft>
                      </a:pPr>
                      <a:r>
                        <a:rPr lang="en-US" sz="1200" b="1" kern="0" dirty="0">
                          <a:solidFill>
                            <a:schemeClr val="accent2"/>
                          </a:solidFill>
                          <a:latin typeface="+mj-ea"/>
                          <a:ea typeface="+mj-ea"/>
                          <a:cs typeface="Times New Roman"/>
                        </a:rPr>
                        <a:t>B-4 </a:t>
                      </a:r>
                      <a:r>
                        <a:rPr lang="zh-CN" sz="1200" b="1" kern="0" dirty="0">
                          <a:solidFill>
                            <a:schemeClr val="accent2"/>
                          </a:solidFill>
                          <a:latin typeface="+mj-ea"/>
                          <a:ea typeface="+mj-ea"/>
                          <a:cs typeface="Times New Roman"/>
                        </a:rPr>
                        <a:t>提升教师</a:t>
                      </a:r>
                      <a:r>
                        <a:rPr lang="zh-CN" sz="1200" b="1" kern="0" dirty="0" smtClean="0">
                          <a:solidFill>
                            <a:schemeClr val="accent2"/>
                          </a:solidFill>
                          <a:latin typeface="+mj-ea"/>
                          <a:ea typeface="+mj-ea"/>
                          <a:cs typeface="Times New Roman"/>
                        </a:rPr>
                        <a:t>学历</a:t>
                      </a:r>
                      <a:endParaRPr lang="en-US" altLang="zh-CN" sz="1200" b="1" kern="0" dirty="0" smtClean="0">
                        <a:solidFill>
                          <a:schemeClr val="accent2"/>
                        </a:solidFill>
                        <a:latin typeface="+mj-ea"/>
                        <a:ea typeface="+mj-ea"/>
                        <a:cs typeface="Times New Roman"/>
                      </a:endParaRPr>
                    </a:p>
                    <a:p>
                      <a:pPr algn="ctr">
                        <a:spcAft>
                          <a:spcPts val="0"/>
                        </a:spcAft>
                      </a:pPr>
                      <a:r>
                        <a:rPr lang="zh-CN" altLang="en-US" sz="1200" b="1" kern="0" dirty="0" smtClean="0">
                          <a:solidFill>
                            <a:srgbClr val="0070C0"/>
                          </a:solidFill>
                          <a:latin typeface="+mj-ea"/>
                          <a:ea typeface="+mj-ea"/>
                          <a:cs typeface="Times New Roman"/>
                        </a:rPr>
                        <a:t>部分完成</a:t>
                      </a:r>
                      <a:endParaRPr lang="zh-CN" sz="1200" b="1" kern="0" dirty="0">
                        <a:solidFill>
                          <a:srgbClr val="0070C0"/>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dirty="0">
                          <a:solidFill>
                            <a:schemeClr val="accent2"/>
                          </a:solidFill>
                          <a:latin typeface="+mj-ea"/>
                          <a:ea typeface="+mj-ea"/>
                          <a:cs typeface="Times New Roman"/>
                        </a:rPr>
                        <a:t>1.</a:t>
                      </a:r>
                      <a:r>
                        <a:rPr lang="zh-CN" sz="1200" b="1" kern="0" dirty="0">
                          <a:solidFill>
                            <a:schemeClr val="accent2"/>
                          </a:solidFill>
                          <a:latin typeface="+mj-ea"/>
                          <a:ea typeface="+mj-ea"/>
                          <a:cs typeface="Times New Roman"/>
                        </a:rPr>
                        <a:t>修订相关制度文件，制订教师队伍学历、学位提升规划（含教师攻读博士学位选拔制度）</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dirty="0" smtClean="0">
                          <a:solidFill>
                            <a:srgbClr val="2719D7"/>
                          </a:solidFill>
                          <a:latin typeface="Calibri"/>
                          <a:ea typeface="楷体"/>
                          <a:cs typeface="Times New Roman"/>
                        </a:rPr>
                        <a:t>部分</a:t>
                      </a:r>
                      <a:r>
                        <a:rPr lang="zh-CN" sz="1200" b="1" kern="0" dirty="0">
                          <a:solidFill>
                            <a:srgbClr val="2719D7"/>
                          </a:solidFill>
                          <a:latin typeface="Calibri"/>
                          <a:ea typeface="楷体"/>
                          <a:cs typeface="Times New Roman"/>
                        </a:rPr>
                        <a:t>完成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人事处</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453204">
                <a:tc rowSpan="4">
                  <a:txBody>
                    <a:bodyPr/>
                    <a:lstStyle/>
                    <a:p>
                      <a:pPr algn="just">
                        <a:spcAft>
                          <a:spcPts val="0"/>
                        </a:spcAft>
                      </a:pPr>
                      <a:r>
                        <a:rPr lang="en-US" sz="1200" b="1" kern="0" dirty="0">
                          <a:solidFill>
                            <a:schemeClr val="accent2"/>
                          </a:solidFill>
                          <a:latin typeface="+mj-ea"/>
                          <a:ea typeface="+mj-ea"/>
                          <a:cs typeface="Times New Roman"/>
                        </a:rPr>
                        <a:t>B-5 </a:t>
                      </a:r>
                      <a:r>
                        <a:rPr lang="zh-CN" sz="1200" b="1" kern="0" dirty="0">
                          <a:solidFill>
                            <a:schemeClr val="accent2"/>
                          </a:solidFill>
                          <a:latin typeface="+mj-ea"/>
                          <a:ea typeface="+mj-ea"/>
                          <a:cs typeface="Times New Roman"/>
                        </a:rPr>
                        <a:t>开展教师综合</a:t>
                      </a:r>
                      <a:r>
                        <a:rPr lang="zh-CN" sz="1200" b="1" kern="0" dirty="0" smtClean="0">
                          <a:solidFill>
                            <a:schemeClr val="accent2"/>
                          </a:solidFill>
                          <a:latin typeface="+mj-ea"/>
                          <a:ea typeface="+mj-ea"/>
                          <a:cs typeface="Times New Roman"/>
                        </a:rPr>
                        <a:t>评价</a:t>
                      </a:r>
                      <a:endParaRPr lang="en-US" altLang="zh-CN" sz="1200" b="1" kern="0" dirty="0" smtClean="0">
                        <a:solidFill>
                          <a:schemeClr val="accent2"/>
                        </a:solidFill>
                        <a:latin typeface="+mj-ea"/>
                        <a:ea typeface="+mj-ea"/>
                        <a:cs typeface="Times New Roman"/>
                      </a:endParaRPr>
                    </a:p>
                    <a:p>
                      <a:pPr algn="ctr">
                        <a:spcAft>
                          <a:spcPts val="0"/>
                        </a:spcAft>
                      </a:pPr>
                      <a:r>
                        <a:rPr lang="zh-CN" altLang="en-US" sz="1200" b="1" kern="0" dirty="0" smtClean="0">
                          <a:solidFill>
                            <a:schemeClr val="accent2"/>
                          </a:solidFill>
                          <a:latin typeface="+mj-ea"/>
                          <a:ea typeface="+mj-ea"/>
                          <a:cs typeface="Times New Roman"/>
                        </a:rPr>
                        <a:t>未完成</a:t>
                      </a:r>
                      <a:endParaRPr lang="zh-CN" sz="1200" b="1" kern="0" dirty="0">
                        <a:solidFill>
                          <a:schemeClr val="accent2"/>
                        </a:solidFill>
                        <a:latin typeface="+mj-ea"/>
                        <a:ea typeface="+mj-ea"/>
                        <a:cs typeface="Times New Roman"/>
                      </a:endParaRP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0" dirty="0">
                          <a:solidFill>
                            <a:schemeClr val="accent2"/>
                          </a:solidFill>
                          <a:latin typeface="+mj-ea"/>
                          <a:ea typeface="+mj-ea"/>
                          <a:cs typeface="Times New Roman"/>
                        </a:rPr>
                        <a:t>1.</a:t>
                      </a:r>
                      <a:r>
                        <a:rPr lang="zh-CN" sz="1200" b="1" kern="0" dirty="0">
                          <a:solidFill>
                            <a:schemeClr val="accent2"/>
                          </a:solidFill>
                          <a:latin typeface="+mj-ea"/>
                          <a:ea typeface="+mj-ea"/>
                          <a:cs typeface="Times New Roman"/>
                        </a:rPr>
                        <a:t>制订教师综合评价办法并开展试点</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100" dirty="0" smtClean="0">
                          <a:latin typeface="Calibri"/>
                          <a:ea typeface="楷体"/>
                          <a:cs typeface="Times New Roman"/>
                        </a:rPr>
                        <a:t>未完</a:t>
                      </a:r>
                      <a:r>
                        <a:rPr lang="zh-CN" sz="1200" b="1" kern="100" dirty="0">
                          <a:latin typeface="Calibri"/>
                          <a:ea typeface="楷体"/>
                          <a:cs typeface="Times New Roman"/>
                        </a:rPr>
                        <a:t>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人事处、教务处、科研处、学生处、产学办、教发中心</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33052">
                <a:tc vMerge="1">
                  <a:txBody>
                    <a:bodyPr/>
                    <a:lstStyle/>
                    <a:p>
                      <a:endParaRPr lang="zh-CN"/>
                    </a:p>
                  </a:txBody>
                  <a:tcPr/>
                </a:tc>
                <a:tc>
                  <a:txBody>
                    <a:bodyPr/>
                    <a:lstStyle/>
                    <a:p>
                      <a:pPr algn="just">
                        <a:spcAft>
                          <a:spcPts val="0"/>
                        </a:spcAft>
                      </a:pPr>
                      <a:r>
                        <a:rPr lang="en-US" sz="1200" b="1" kern="0" dirty="0">
                          <a:solidFill>
                            <a:schemeClr val="accent2"/>
                          </a:solidFill>
                          <a:latin typeface="+mj-ea"/>
                          <a:ea typeface="+mj-ea"/>
                          <a:cs typeface="Times New Roman"/>
                        </a:rPr>
                        <a:t>2.</a:t>
                      </a:r>
                      <a:r>
                        <a:rPr lang="zh-CN" sz="1200" b="1" kern="0" dirty="0">
                          <a:solidFill>
                            <a:schemeClr val="accent2"/>
                          </a:solidFill>
                          <a:latin typeface="+mj-ea"/>
                          <a:ea typeface="+mj-ea"/>
                          <a:cs typeface="Times New Roman"/>
                        </a:rPr>
                        <a:t>教学绩优教师评选</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100" dirty="0" smtClean="0">
                          <a:latin typeface="Calibri"/>
                          <a:ea typeface="楷体"/>
                          <a:cs typeface="Times New Roman"/>
                        </a:rPr>
                        <a:t>未完</a:t>
                      </a:r>
                      <a:r>
                        <a:rPr lang="zh-CN" sz="1200" b="1" kern="100" dirty="0">
                          <a:latin typeface="Calibri"/>
                          <a:ea typeface="楷体"/>
                          <a:cs typeface="Times New Roman"/>
                        </a:rPr>
                        <a:t>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zh-CN" sz="1200" b="1" kern="0" dirty="0" smtClean="0">
                          <a:solidFill>
                            <a:schemeClr val="accent2"/>
                          </a:solidFill>
                          <a:latin typeface="+mj-ea"/>
                          <a:ea typeface="+mj-ea"/>
                          <a:cs typeface="Times New Roman"/>
                        </a:rPr>
                        <a:t>人事处</a:t>
                      </a:r>
                      <a:r>
                        <a:rPr lang="zh-CN" altLang="en-US" sz="1200" b="1" kern="0" dirty="0" smtClean="0">
                          <a:solidFill>
                            <a:schemeClr val="accent2"/>
                          </a:solidFill>
                          <a:latin typeface="+mj-ea"/>
                          <a:ea typeface="+mj-ea"/>
                          <a:cs typeface="Times New Roman"/>
                        </a:rPr>
                        <a:t>、</a:t>
                      </a:r>
                      <a:r>
                        <a:rPr lang="zh-CN" sz="1200" b="1" kern="0" dirty="0" smtClean="0">
                          <a:solidFill>
                            <a:schemeClr val="accent2"/>
                          </a:solidFill>
                          <a:latin typeface="+mj-ea"/>
                          <a:ea typeface="+mj-ea"/>
                          <a:cs typeface="Times New Roman"/>
                        </a:rPr>
                        <a:t>教师教学发展中心</a:t>
                      </a:r>
                      <a:r>
                        <a:rPr lang="zh-CN" sz="1200" b="1" kern="0" dirty="0">
                          <a:solidFill>
                            <a:schemeClr val="accent2"/>
                          </a:solidFill>
                          <a:latin typeface="+mj-ea"/>
                          <a:ea typeface="+mj-ea"/>
                          <a:cs typeface="Times New Roman"/>
                        </a:rPr>
                        <a:t>、教务处</a:t>
                      </a:r>
                      <a:r>
                        <a:rPr lang="zh-CN" sz="1200" b="1" kern="0" dirty="0" smtClean="0">
                          <a:solidFill>
                            <a:schemeClr val="accent2"/>
                          </a:solidFill>
                          <a:latin typeface="+mj-ea"/>
                          <a:ea typeface="+mj-ea"/>
                          <a:cs typeface="Times New Roman"/>
                        </a:rPr>
                        <a:t>、各</a:t>
                      </a:r>
                      <a:r>
                        <a:rPr lang="zh-CN" sz="1200" b="1" kern="0" dirty="0">
                          <a:solidFill>
                            <a:schemeClr val="accent2"/>
                          </a:solidFill>
                          <a:latin typeface="+mj-ea"/>
                          <a:ea typeface="+mj-ea"/>
                          <a:cs typeface="Times New Roman"/>
                        </a:rPr>
                        <a:t>学院</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33052">
                <a:tc vMerge="1">
                  <a:txBody>
                    <a:bodyPr/>
                    <a:lstStyle/>
                    <a:p>
                      <a:endParaRPr lang="zh-CN"/>
                    </a:p>
                  </a:txBody>
                  <a:tcPr/>
                </a:tc>
                <a:tc>
                  <a:txBody>
                    <a:bodyPr/>
                    <a:lstStyle/>
                    <a:p>
                      <a:pPr algn="just">
                        <a:spcAft>
                          <a:spcPts val="0"/>
                        </a:spcAft>
                      </a:pPr>
                      <a:r>
                        <a:rPr lang="en-US" sz="1200" b="1" kern="0" dirty="0">
                          <a:solidFill>
                            <a:schemeClr val="accent2"/>
                          </a:solidFill>
                          <a:latin typeface="+mj-ea"/>
                          <a:ea typeface="+mj-ea"/>
                          <a:cs typeface="Times New Roman"/>
                        </a:rPr>
                        <a:t>3.</a:t>
                      </a:r>
                      <a:r>
                        <a:rPr lang="zh-CN" sz="1200" b="1" kern="0" dirty="0">
                          <a:solidFill>
                            <a:schemeClr val="accent2"/>
                          </a:solidFill>
                          <a:latin typeface="+mj-ea"/>
                          <a:ea typeface="+mj-ea"/>
                          <a:cs typeface="Times New Roman"/>
                        </a:rPr>
                        <a:t>修订教师职称评审制度</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100" dirty="0" smtClean="0">
                          <a:latin typeface="Calibri"/>
                          <a:ea typeface="楷体"/>
                          <a:cs typeface="Times New Roman"/>
                        </a:rPr>
                        <a:t>未完</a:t>
                      </a:r>
                      <a:r>
                        <a:rPr lang="zh-CN" sz="1200" b="1" kern="100" dirty="0">
                          <a:latin typeface="Calibri"/>
                          <a:ea typeface="楷体"/>
                          <a:cs typeface="Times New Roman"/>
                        </a:rPr>
                        <a:t>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人事处、教务处、科研处、产学办</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333052">
                <a:tc vMerge="1">
                  <a:txBody>
                    <a:bodyPr/>
                    <a:lstStyle/>
                    <a:p>
                      <a:endParaRPr lang="zh-CN"/>
                    </a:p>
                  </a:txBody>
                  <a:tcPr/>
                </a:tc>
                <a:tc>
                  <a:txBody>
                    <a:bodyPr/>
                    <a:lstStyle/>
                    <a:p>
                      <a:pPr algn="just">
                        <a:spcAft>
                          <a:spcPts val="0"/>
                        </a:spcAft>
                      </a:pPr>
                      <a:r>
                        <a:rPr lang="en-US" sz="1200" b="1" kern="0" dirty="0">
                          <a:solidFill>
                            <a:schemeClr val="accent2"/>
                          </a:solidFill>
                          <a:latin typeface="+mj-ea"/>
                          <a:ea typeface="+mj-ea"/>
                          <a:cs typeface="Times New Roman"/>
                        </a:rPr>
                        <a:t>4.</a:t>
                      </a:r>
                      <a:r>
                        <a:rPr lang="zh-CN" sz="1200" b="1" kern="0" dirty="0">
                          <a:solidFill>
                            <a:schemeClr val="accent2"/>
                          </a:solidFill>
                          <a:latin typeface="+mj-ea"/>
                          <a:ea typeface="+mj-ea"/>
                          <a:cs typeface="Times New Roman"/>
                        </a:rPr>
                        <a:t>研究制定符合发展要求的教师薪酬分配新制度</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100" dirty="0" smtClean="0">
                          <a:latin typeface="Calibri"/>
                          <a:ea typeface="楷体"/>
                          <a:cs typeface="Times New Roman"/>
                        </a:rPr>
                        <a:t>未完</a:t>
                      </a:r>
                      <a:r>
                        <a:rPr lang="zh-CN" sz="1200" b="1" kern="100" dirty="0">
                          <a:latin typeface="Calibri"/>
                          <a:ea typeface="楷体"/>
                          <a:cs typeface="Times New Roman"/>
                        </a:rPr>
                        <a:t>成</a:t>
                      </a:r>
                      <a:endParaRPr lang="zh-CN" sz="12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人事处、教务处、科研处、学生处</a:t>
                      </a:r>
                    </a:p>
                  </a:txBody>
                  <a:tcPr marL="45530" marR="4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95536" y="123478"/>
            <a:ext cx="8229600" cy="628692"/>
          </a:xfrm>
        </p:spPr>
        <p:txBody>
          <a:bodyPr>
            <a:normAutofit/>
          </a:bodyPr>
          <a:lstStyle/>
          <a:p>
            <a:r>
              <a:rPr lang="en-US" altLang="zh-CN" sz="2400" b="1" dirty="0">
                <a:solidFill>
                  <a:schemeClr val="accent2"/>
                </a:solidFill>
              </a:rPr>
              <a:t>16</a:t>
            </a:r>
            <a:r>
              <a:rPr lang="zh-CN" altLang="en-US" sz="2400" b="1" dirty="0">
                <a:solidFill>
                  <a:schemeClr val="accent2"/>
                </a:solidFill>
              </a:rPr>
              <a:t>项分计划</a:t>
            </a:r>
            <a:r>
              <a:rPr lang="en-US" altLang="zh-CN" sz="2400" b="1" dirty="0">
                <a:solidFill>
                  <a:schemeClr val="accent2"/>
                </a:solidFill>
              </a:rPr>
              <a:t>64</a:t>
            </a:r>
            <a:r>
              <a:rPr lang="zh-CN" altLang="en-US" sz="2400" b="1" dirty="0">
                <a:solidFill>
                  <a:schemeClr val="accent2"/>
                </a:solidFill>
              </a:rPr>
              <a:t>项措施完成情况表：学生面</a:t>
            </a:r>
          </a:p>
        </p:txBody>
      </p:sp>
      <p:graphicFrame>
        <p:nvGraphicFramePr>
          <p:cNvPr id="5" name="表格 4"/>
          <p:cNvGraphicFramePr>
            <a:graphicFrameLocks noGrp="1"/>
          </p:cNvGraphicFramePr>
          <p:nvPr>
            <p:extLst>
              <p:ext uri="{D42A27DB-BD31-4B8C-83A1-F6EECF244321}">
                <p14:modId xmlns="" xmlns:p14="http://schemas.microsoft.com/office/powerpoint/2010/main" val="2382028476"/>
              </p:ext>
            </p:extLst>
          </p:nvPr>
        </p:nvGraphicFramePr>
        <p:xfrm>
          <a:off x="323529" y="843561"/>
          <a:ext cx="8463313" cy="4181199"/>
        </p:xfrm>
        <a:graphic>
          <a:graphicData uri="http://schemas.openxmlformats.org/drawingml/2006/table">
            <a:tbl>
              <a:tblPr/>
              <a:tblGrid>
                <a:gridCol w="2160239">
                  <a:extLst>
                    <a:ext uri="{9D8B030D-6E8A-4147-A177-3AD203B41FA5}">
                      <a16:colId xmlns="" xmlns:a16="http://schemas.microsoft.com/office/drawing/2014/main" val="20000"/>
                    </a:ext>
                  </a:extLst>
                </a:gridCol>
                <a:gridCol w="3528392">
                  <a:extLst>
                    <a:ext uri="{9D8B030D-6E8A-4147-A177-3AD203B41FA5}">
                      <a16:colId xmlns="" xmlns:a16="http://schemas.microsoft.com/office/drawing/2014/main" val="20001"/>
                    </a:ext>
                  </a:extLst>
                </a:gridCol>
                <a:gridCol w="845856">
                  <a:extLst>
                    <a:ext uri="{9D8B030D-6E8A-4147-A177-3AD203B41FA5}">
                      <a16:colId xmlns="" xmlns:a16="http://schemas.microsoft.com/office/drawing/2014/main" val="20002"/>
                    </a:ext>
                  </a:extLst>
                </a:gridCol>
                <a:gridCol w="1928826">
                  <a:extLst>
                    <a:ext uri="{9D8B030D-6E8A-4147-A177-3AD203B41FA5}">
                      <a16:colId xmlns="" xmlns:a16="http://schemas.microsoft.com/office/drawing/2014/main" val="20003"/>
                    </a:ext>
                  </a:extLst>
                </a:gridCol>
              </a:tblGrid>
              <a:tr h="261013">
                <a:tc>
                  <a:txBody>
                    <a:bodyPr/>
                    <a:lstStyle/>
                    <a:p>
                      <a:pPr algn="ctr">
                        <a:spcAft>
                          <a:spcPts val="0"/>
                        </a:spcAft>
                      </a:pPr>
                      <a:r>
                        <a:rPr lang="zh-CN" sz="1200" b="1" kern="0" dirty="0">
                          <a:solidFill>
                            <a:schemeClr val="accent2"/>
                          </a:solidFill>
                          <a:latin typeface="+mj-ea"/>
                          <a:ea typeface="+mj-ea"/>
                          <a:cs typeface="Times New Roman"/>
                        </a:rPr>
                        <a:t>分项计划名称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200" b="1" kern="0" dirty="0" smtClean="0">
                          <a:solidFill>
                            <a:schemeClr val="accent2"/>
                          </a:solidFill>
                          <a:latin typeface="+mj-ea"/>
                          <a:ea typeface="+mj-ea"/>
                          <a:cs typeface="Times New Roman"/>
                        </a:rPr>
                        <a:t>具体</a:t>
                      </a:r>
                      <a:r>
                        <a:rPr lang="zh-CN" altLang="en-US" sz="1200" b="1" kern="0" dirty="0" smtClean="0">
                          <a:solidFill>
                            <a:schemeClr val="accent2"/>
                          </a:solidFill>
                          <a:latin typeface="+mj-ea"/>
                          <a:ea typeface="+mj-ea"/>
                          <a:cs typeface="Times New Roman"/>
                        </a:rPr>
                        <a:t>项目</a:t>
                      </a:r>
                      <a:endParaRPr lang="zh-CN" sz="1200" b="1" kern="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200" b="1" kern="0" dirty="0">
                          <a:solidFill>
                            <a:schemeClr val="accent2"/>
                          </a:solidFill>
                          <a:latin typeface="+mj-ea"/>
                          <a:ea typeface="+mj-ea"/>
                          <a:cs typeface="Times New Roman"/>
                        </a:rPr>
                        <a:t>进展描述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spcAft>
                          <a:spcPts val="0"/>
                        </a:spcAft>
                      </a:pPr>
                      <a:r>
                        <a:rPr lang="zh-CN" sz="1200" b="1" kern="0" dirty="0">
                          <a:solidFill>
                            <a:schemeClr val="accent2"/>
                          </a:solidFill>
                          <a:latin typeface="+mj-ea"/>
                          <a:ea typeface="+mj-ea"/>
                          <a:cs typeface="Times New Roman"/>
                        </a:rPr>
                        <a:t>责任部门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extLst>
                  <a:ext uri="{0D108BD9-81ED-4DB2-BD59-A6C34878D82A}">
                    <a16:rowId xmlns="" xmlns:a16="http://schemas.microsoft.com/office/drawing/2014/main" val="10000"/>
                  </a:ext>
                </a:extLst>
              </a:tr>
              <a:tr h="262101">
                <a:tc rowSpan="5">
                  <a:txBody>
                    <a:bodyPr/>
                    <a:lstStyle/>
                    <a:p>
                      <a:pPr algn="just">
                        <a:spcAft>
                          <a:spcPts val="0"/>
                        </a:spcAft>
                      </a:pPr>
                      <a:r>
                        <a:rPr lang="en-US" sz="1200" b="1" kern="100" dirty="0">
                          <a:solidFill>
                            <a:schemeClr val="accent2"/>
                          </a:solidFill>
                          <a:latin typeface="+mj-ea"/>
                          <a:ea typeface="+mj-ea"/>
                          <a:cs typeface="Times New Roman"/>
                        </a:rPr>
                        <a:t>C-1 </a:t>
                      </a:r>
                      <a:r>
                        <a:rPr lang="zh-CN" sz="1200" b="1" kern="100" dirty="0">
                          <a:solidFill>
                            <a:schemeClr val="accent2"/>
                          </a:solidFill>
                          <a:latin typeface="+mj-ea"/>
                          <a:ea typeface="+mj-ea"/>
                          <a:cs typeface="Times New Roman"/>
                        </a:rPr>
                        <a:t>第二课堂提升学生素质与</a:t>
                      </a:r>
                      <a:r>
                        <a:rPr lang="zh-CN" sz="1200" b="1" kern="100" dirty="0" smtClean="0">
                          <a:solidFill>
                            <a:schemeClr val="accent2"/>
                          </a:solidFill>
                          <a:latin typeface="+mj-ea"/>
                          <a:ea typeface="+mj-ea"/>
                          <a:cs typeface="Times New Roman"/>
                        </a:rPr>
                        <a:t>能力</a:t>
                      </a:r>
                      <a:r>
                        <a:rPr lang="en-US" altLang="zh-CN" sz="1200" b="1" kern="100" dirty="0" smtClean="0">
                          <a:solidFill>
                            <a:schemeClr val="accent2"/>
                          </a:solidFill>
                          <a:latin typeface="+mj-ea"/>
                          <a:ea typeface="+mj-ea"/>
                          <a:cs typeface="Times New Roman"/>
                        </a:rPr>
                        <a:t>          </a:t>
                      </a:r>
                      <a:r>
                        <a:rPr lang="zh-CN" altLang="en-US" sz="1200" b="1" kern="100" dirty="0" smtClean="0">
                          <a:solidFill>
                            <a:srgbClr val="00B050"/>
                          </a:solidFill>
                          <a:latin typeface="+mj-ea"/>
                          <a:ea typeface="+mj-ea"/>
                          <a:cs typeface="Times New Roman"/>
                        </a:rPr>
                        <a:t>基本完成</a:t>
                      </a:r>
                      <a:endParaRPr lang="zh-CN" sz="1200" b="1" kern="100" dirty="0">
                        <a:solidFill>
                          <a:srgbClr val="00B050"/>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100" dirty="0">
                          <a:solidFill>
                            <a:schemeClr val="accent2"/>
                          </a:solidFill>
                          <a:latin typeface="+mj-ea"/>
                          <a:ea typeface="+mj-ea"/>
                          <a:cs typeface="Times New Roman"/>
                        </a:rPr>
                        <a:t>1.</a:t>
                      </a:r>
                      <a:r>
                        <a:rPr lang="zh-CN" sz="1200" b="1" kern="100" dirty="0">
                          <a:solidFill>
                            <a:schemeClr val="accent2"/>
                          </a:solidFill>
                          <a:latin typeface="+mj-ea"/>
                          <a:ea typeface="+mj-ea"/>
                          <a:cs typeface="Times New Roman"/>
                        </a:rPr>
                        <a:t>确定第二课堂活动与学生素质与能力的对应关系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smtClean="0">
                          <a:solidFill>
                            <a:schemeClr val="accent6"/>
                          </a:solidFill>
                          <a:latin typeface="+mj-ea"/>
                          <a:ea typeface="+mj-ea"/>
                          <a:cs typeface="Times New Roman"/>
                        </a:rPr>
                        <a:t>全部</a:t>
                      </a:r>
                      <a:r>
                        <a:rPr lang="zh-CN" sz="1200" b="1" kern="100" dirty="0">
                          <a:solidFill>
                            <a:schemeClr val="accent6"/>
                          </a:solidFill>
                          <a:latin typeface="+mj-ea"/>
                          <a:ea typeface="+mj-ea"/>
                          <a:cs typeface="Times New Roman"/>
                        </a:rPr>
                        <a:t>完成</a:t>
                      </a:r>
                      <a:endParaRPr lang="zh-CN" sz="1200" kern="100" dirty="0">
                        <a:solidFill>
                          <a:schemeClr val="accent6"/>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a:solidFill>
                            <a:schemeClr val="accent2"/>
                          </a:solidFill>
                          <a:latin typeface="+mj-ea"/>
                          <a:ea typeface="+mj-ea"/>
                          <a:cs typeface="Times New Roman"/>
                        </a:rPr>
                        <a:t>团委</a:t>
                      </a:r>
                      <a:endParaRPr lang="zh-CN" sz="1200" b="1" kern="10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62101">
                <a:tc vMerge="1">
                  <a:txBody>
                    <a:bodyPr/>
                    <a:lstStyle/>
                    <a:p>
                      <a:endParaRPr lang="zh-CN"/>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100" dirty="0">
                          <a:solidFill>
                            <a:schemeClr val="accent2"/>
                          </a:solidFill>
                          <a:latin typeface="+mj-ea"/>
                          <a:ea typeface="+mj-ea"/>
                          <a:cs typeface="Times New Roman"/>
                        </a:rPr>
                        <a:t>2.</a:t>
                      </a:r>
                      <a:r>
                        <a:rPr lang="zh-CN" sz="1200" b="1" kern="100" dirty="0">
                          <a:solidFill>
                            <a:schemeClr val="accent2"/>
                          </a:solidFill>
                          <a:latin typeface="+mj-ea"/>
                          <a:ea typeface="+mj-ea"/>
                          <a:cs typeface="Times New Roman"/>
                        </a:rPr>
                        <a:t>明确学生参与第二课堂活动认定标准和流程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smtClean="0">
                          <a:solidFill>
                            <a:schemeClr val="accent6"/>
                          </a:solidFill>
                          <a:latin typeface="+mj-ea"/>
                          <a:ea typeface="+mj-ea"/>
                          <a:cs typeface="Times New Roman"/>
                        </a:rPr>
                        <a:t>全部</a:t>
                      </a:r>
                      <a:r>
                        <a:rPr lang="zh-CN" sz="1200" b="1" kern="100" dirty="0">
                          <a:solidFill>
                            <a:schemeClr val="accent6"/>
                          </a:solidFill>
                          <a:latin typeface="+mj-ea"/>
                          <a:ea typeface="+mj-ea"/>
                          <a:cs typeface="Times New Roman"/>
                        </a:rPr>
                        <a:t>完成</a:t>
                      </a:r>
                      <a:endParaRPr lang="zh-CN" sz="1200" kern="100" dirty="0">
                        <a:solidFill>
                          <a:schemeClr val="accent6"/>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a:solidFill>
                            <a:schemeClr val="accent2"/>
                          </a:solidFill>
                          <a:latin typeface="+mj-ea"/>
                          <a:ea typeface="+mj-ea"/>
                          <a:cs typeface="Times New Roman"/>
                        </a:rPr>
                        <a:t>团委</a:t>
                      </a:r>
                      <a:endParaRPr lang="zh-CN" sz="1200" b="1" kern="10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74684">
                <a:tc vMerge="1">
                  <a:txBody>
                    <a:bodyPr/>
                    <a:lstStyle/>
                    <a:p>
                      <a:endParaRPr lang="zh-CN"/>
                    </a:p>
                  </a:txBody>
                  <a:tcPr/>
                </a:tc>
                <a:tc>
                  <a:txBody>
                    <a:bodyPr/>
                    <a:lstStyle/>
                    <a:p>
                      <a:pPr algn="just">
                        <a:spcAft>
                          <a:spcPts val="0"/>
                        </a:spcAft>
                      </a:pPr>
                      <a:r>
                        <a:rPr lang="en-US" sz="1200" b="1" kern="100" dirty="0">
                          <a:solidFill>
                            <a:schemeClr val="accent2"/>
                          </a:solidFill>
                          <a:latin typeface="+mj-ea"/>
                          <a:ea typeface="+mj-ea"/>
                          <a:cs typeface="Times New Roman"/>
                        </a:rPr>
                        <a:t>3.</a:t>
                      </a:r>
                      <a:r>
                        <a:rPr lang="zh-CN" sz="1200" b="1" kern="100" dirty="0">
                          <a:solidFill>
                            <a:schemeClr val="accent2"/>
                          </a:solidFill>
                          <a:latin typeface="+mj-ea"/>
                          <a:ea typeface="+mj-ea"/>
                          <a:cs typeface="Times New Roman"/>
                        </a:rPr>
                        <a:t>第二课堂内容进入“建桥人学习档”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smtClean="0">
                          <a:solidFill>
                            <a:schemeClr val="accent6"/>
                          </a:solidFill>
                          <a:latin typeface="+mj-ea"/>
                          <a:ea typeface="+mj-ea"/>
                          <a:cs typeface="Times New Roman"/>
                        </a:rPr>
                        <a:t>全部</a:t>
                      </a:r>
                      <a:r>
                        <a:rPr lang="zh-CN" sz="1200" b="1" kern="100" dirty="0">
                          <a:solidFill>
                            <a:schemeClr val="accent6"/>
                          </a:solidFill>
                          <a:latin typeface="+mj-ea"/>
                          <a:ea typeface="+mj-ea"/>
                          <a:cs typeface="Times New Roman"/>
                        </a:rPr>
                        <a:t>完成</a:t>
                      </a:r>
                      <a:endParaRPr lang="zh-CN" sz="1200" kern="100" dirty="0">
                        <a:solidFill>
                          <a:schemeClr val="accent6"/>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a:solidFill>
                            <a:schemeClr val="accent2"/>
                          </a:solidFill>
                          <a:latin typeface="+mj-ea"/>
                          <a:ea typeface="+mj-ea"/>
                          <a:cs typeface="Times New Roman"/>
                        </a:rPr>
                        <a:t>团委</a:t>
                      </a:r>
                      <a:endParaRPr lang="zh-CN" sz="1200" b="1" kern="10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74684">
                <a:tc vMerge="1">
                  <a:txBody>
                    <a:bodyPr/>
                    <a:lstStyle/>
                    <a:p>
                      <a:endParaRPr lang="zh-CN"/>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100" dirty="0">
                          <a:solidFill>
                            <a:schemeClr val="accent2"/>
                          </a:solidFill>
                          <a:latin typeface="+mj-ea"/>
                          <a:ea typeface="+mj-ea"/>
                          <a:cs typeface="Times New Roman"/>
                        </a:rPr>
                        <a:t>4.</a:t>
                      </a:r>
                      <a:r>
                        <a:rPr lang="zh-CN" sz="1200" b="1" kern="100" dirty="0">
                          <a:solidFill>
                            <a:schemeClr val="accent2"/>
                          </a:solidFill>
                          <a:latin typeface="+mj-ea"/>
                          <a:ea typeface="+mj-ea"/>
                          <a:cs typeface="Times New Roman"/>
                        </a:rPr>
                        <a:t>增强第二课堂活动的吸引力</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smtClean="0">
                          <a:solidFill>
                            <a:schemeClr val="accent6"/>
                          </a:solidFill>
                          <a:latin typeface="+mj-ea"/>
                          <a:ea typeface="+mj-ea"/>
                          <a:cs typeface="Times New Roman"/>
                        </a:rPr>
                        <a:t>全部</a:t>
                      </a:r>
                      <a:r>
                        <a:rPr lang="zh-CN" sz="1200" b="1" kern="100" dirty="0">
                          <a:solidFill>
                            <a:schemeClr val="accent6"/>
                          </a:solidFill>
                          <a:latin typeface="+mj-ea"/>
                          <a:ea typeface="+mj-ea"/>
                          <a:cs typeface="Times New Roman"/>
                        </a:rPr>
                        <a:t>完成</a:t>
                      </a:r>
                      <a:endParaRPr lang="zh-CN" sz="1200" kern="100" dirty="0">
                        <a:solidFill>
                          <a:schemeClr val="accent6"/>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团委</a:t>
                      </a:r>
                      <a:endParaRPr lang="zh-CN" sz="12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49368">
                <a:tc vMerge="1">
                  <a:txBody>
                    <a:bodyPr/>
                    <a:lstStyle/>
                    <a:p>
                      <a:endParaRPr lang="zh-CN"/>
                    </a:p>
                  </a:txBody>
                  <a:tcPr/>
                </a:tc>
                <a:tc>
                  <a:txBody>
                    <a:bodyPr/>
                    <a:lstStyle/>
                    <a:p>
                      <a:pPr algn="just">
                        <a:spcAft>
                          <a:spcPts val="0"/>
                        </a:spcAft>
                      </a:pPr>
                      <a:r>
                        <a:rPr lang="en-US" sz="1200" b="1" kern="100" dirty="0">
                          <a:solidFill>
                            <a:schemeClr val="accent2"/>
                          </a:solidFill>
                          <a:latin typeface="+mj-ea"/>
                          <a:ea typeface="+mj-ea"/>
                          <a:cs typeface="Times New Roman"/>
                        </a:rPr>
                        <a:t>5</a:t>
                      </a:r>
                      <a:r>
                        <a:rPr lang="zh-CN" sz="1200" b="1" kern="100" dirty="0">
                          <a:solidFill>
                            <a:schemeClr val="accent2"/>
                          </a:solidFill>
                          <a:latin typeface="+mj-ea"/>
                          <a:ea typeface="+mj-ea"/>
                          <a:cs typeface="Times New Roman"/>
                        </a:rPr>
                        <a:t>．完善课外创新创业教育平台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dirty="0" smtClean="0">
                          <a:solidFill>
                            <a:srgbClr val="0070C0"/>
                          </a:solidFill>
                          <a:latin typeface="+mj-ea"/>
                          <a:ea typeface="+mj-ea"/>
                          <a:cs typeface="Times New Roman"/>
                        </a:rPr>
                        <a:t>部分</a:t>
                      </a:r>
                      <a:r>
                        <a:rPr lang="zh-CN" sz="1200" b="1" kern="0" dirty="0">
                          <a:solidFill>
                            <a:srgbClr val="0070C0"/>
                          </a:solidFill>
                          <a:latin typeface="+mj-ea"/>
                          <a:ea typeface="+mj-ea"/>
                          <a:cs typeface="Times New Roman"/>
                        </a:rPr>
                        <a:t>完成</a:t>
                      </a:r>
                      <a:endParaRPr lang="zh-CN" sz="1200" kern="100" dirty="0">
                        <a:solidFill>
                          <a:srgbClr val="0070C0"/>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就业办、学生处、团委</a:t>
                      </a:r>
                      <a:endParaRPr lang="zh-CN" sz="12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74684">
                <a:tc rowSpan="4">
                  <a:txBody>
                    <a:bodyPr/>
                    <a:lstStyle/>
                    <a:p>
                      <a:pPr algn="just">
                        <a:spcAft>
                          <a:spcPts val="0"/>
                        </a:spcAft>
                      </a:pPr>
                      <a:r>
                        <a:rPr lang="en-US" sz="1200" b="1" kern="100" dirty="0">
                          <a:solidFill>
                            <a:schemeClr val="accent2"/>
                          </a:solidFill>
                          <a:latin typeface="+mj-ea"/>
                          <a:ea typeface="+mj-ea"/>
                          <a:cs typeface="Times New Roman"/>
                        </a:rPr>
                        <a:t>C-2</a:t>
                      </a:r>
                      <a:r>
                        <a:rPr lang="zh-CN" sz="1200" b="1" kern="100" dirty="0">
                          <a:solidFill>
                            <a:schemeClr val="accent2"/>
                          </a:solidFill>
                          <a:latin typeface="+mj-ea"/>
                          <a:ea typeface="+mj-ea"/>
                          <a:cs typeface="Times New Roman"/>
                        </a:rPr>
                        <a:t>完善学生学习支持中心</a:t>
                      </a:r>
                      <a:r>
                        <a:rPr lang="zh-CN" sz="1200" b="1" kern="100" dirty="0" smtClean="0">
                          <a:solidFill>
                            <a:schemeClr val="accent2"/>
                          </a:solidFill>
                          <a:latin typeface="+mj-ea"/>
                          <a:ea typeface="+mj-ea"/>
                          <a:cs typeface="Times New Roman"/>
                        </a:rPr>
                        <a:t>工作</a:t>
                      </a:r>
                      <a:r>
                        <a:rPr lang="en-US" altLang="zh-CN" sz="1200" b="1" kern="100" dirty="0" smtClean="0">
                          <a:solidFill>
                            <a:schemeClr val="accent2"/>
                          </a:solidFill>
                          <a:latin typeface="+mj-ea"/>
                          <a:ea typeface="+mj-ea"/>
                          <a:cs typeface="Times New Roman"/>
                        </a:rPr>
                        <a:t>             </a:t>
                      </a:r>
                      <a:r>
                        <a:rPr lang="zh-CN" altLang="en-US" sz="1200" b="1" kern="100" dirty="0" smtClean="0">
                          <a:solidFill>
                            <a:srgbClr val="00B050"/>
                          </a:solidFill>
                          <a:latin typeface="+mj-ea"/>
                          <a:ea typeface="+mj-ea"/>
                          <a:cs typeface="Times New Roman"/>
                        </a:rPr>
                        <a:t>基本完成</a:t>
                      </a:r>
                      <a:endParaRPr lang="zh-CN" sz="1200" b="1" kern="100" dirty="0">
                        <a:solidFill>
                          <a:srgbClr val="00B050"/>
                        </a:solidFill>
                        <a:latin typeface="+mj-ea"/>
                        <a:ea typeface="+mj-ea"/>
                        <a:cs typeface="Times New Roman"/>
                      </a:endParaRPr>
                    </a:p>
                  </a:txBody>
                  <a:tcPr marL="68580" marR="68580" marT="0" marB="0" anchor="ctr">
                    <a:lnT w="12700" cap="flat" cmpd="sng" algn="ctr">
                      <a:solidFill>
                        <a:srgbClr val="000000"/>
                      </a:solidFill>
                      <a:prstDash val="solid"/>
                      <a:round/>
                      <a:headEnd type="none" w="med" len="med"/>
                      <a:tailEnd type="none" w="med" len="med"/>
                    </a:lnT>
                  </a:tcPr>
                </a:tc>
                <a:tc>
                  <a:txBody>
                    <a:bodyPr/>
                    <a:lstStyle/>
                    <a:p>
                      <a:pPr algn="just">
                        <a:spcAft>
                          <a:spcPts val="0"/>
                        </a:spcAft>
                      </a:pPr>
                      <a:r>
                        <a:rPr lang="en-US" sz="1200" b="1" kern="100" dirty="0">
                          <a:solidFill>
                            <a:schemeClr val="accent2"/>
                          </a:solidFill>
                          <a:latin typeface="+mj-ea"/>
                          <a:ea typeface="+mj-ea"/>
                          <a:cs typeface="Times New Roman"/>
                        </a:rPr>
                        <a:t>1.</a:t>
                      </a:r>
                      <a:r>
                        <a:rPr lang="zh-CN" sz="1200" b="1" kern="100" dirty="0">
                          <a:solidFill>
                            <a:schemeClr val="accent2"/>
                          </a:solidFill>
                          <a:latin typeface="+mj-ea"/>
                          <a:ea typeface="+mj-ea"/>
                          <a:cs typeface="Times New Roman"/>
                        </a:rPr>
                        <a:t>工作人员赴南台科技与中原大学学习</a:t>
                      </a:r>
                      <a:r>
                        <a:rPr lang="en-US" sz="1200" b="1" kern="100" dirty="0">
                          <a:solidFill>
                            <a:schemeClr val="accent2"/>
                          </a:solidFill>
                          <a:latin typeface="+mj-ea"/>
                          <a:ea typeface="+mj-ea"/>
                          <a:cs typeface="Times New Roman"/>
                        </a:rPr>
                        <a:t>2</a:t>
                      </a:r>
                      <a:r>
                        <a:rPr lang="zh-CN" sz="1200" b="1" kern="100" dirty="0">
                          <a:solidFill>
                            <a:schemeClr val="accent2"/>
                          </a:solidFill>
                          <a:latin typeface="+mj-ea"/>
                          <a:ea typeface="+mj-ea"/>
                          <a:cs typeface="Times New Roman"/>
                        </a:rPr>
                        <a:t>周</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smtClean="0">
                          <a:solidFill>
                            <a:schemeClr val="accent6"/>
                          </a:solidFill>
                          <a:latin typeface="+mj-ea"/>
                          <a:ea typeface="+mj-ea"/>
                          <a:cs typeface="Times New Roman"/>
                        </a:rPr>
                        <a:t>全部</a:t>
                      </a:r>
                      <a:r>
                        <a:rPr lang="zh-CN" sz="1200" b="1" kern="100" dirty="0">
                          <a:solidFill>
                            <a:schemeClr val="accent6"/>
                          </a:solidFill>
                          <a:latin typeface="+mj-ea"/>
                          <a:ea typeface="+mj-ea"/>
                          <a:cs typeface="Times New Roman"/>
                        </a:rPr>
                        <a:t>完成</a:t>
                      </a:r>
                      <a:endParaRPr lang="zh-CN" sz="1200" kern="100" dirty="0">
                        <a:solidFill>
                          <a:schemeClr val="accent6"/>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a:solidFill>
                            <a:schemeClr val="accent2"/>
                          </a:solidFill>
                          <a:latin typeface="+mj-ea"/>
                          <a:ea typeface="+mj-ea"/>
                          <a:cs typeface="Times New Roman"/>
                        </a:rPr>
                        <a:t>学生处、教务处</a:t>
                      </a:r>
                      <a:endParaRPr lang="zh-CN" sz="1200" b="1" kern="10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49368">
                <a:tc vMerge="1">
                  <a:txBody>
                    <a:bodyPr/>
                    <a:lstStyle/>
                    <a:p>
                      <a:endParaRPr lang="zh-CN"/>
                    </a:p>
                  </a:txBody>
                  <a:tcPr/>
                </a:tc>
                <a:tc>
                  <a:txBody>
                    <a:bodyPr/>
                    <a:lstStyle/>
                    <a:p>
                      <a:pPr algn="just">
                        <a:spcAft>
                          <a:spcPts val="0"/>
                        </a:spcAft>
                      </a:pPr>
                      <a:r>
                        <a:rPr lang="en-US" sz="1200" b="1" kern="100" dirty="0">
                          <a:solidFill>
                            <a:schemeClr val="accent2"/>
                          </a:solidFill>
                          <a:latin typeface="+mj-ea"/>
                          <a:ea typeface="+mj-ea"/>
                          <a:cs typeface="Times New Roman"/>
                        </a:rPr>
                        <a:t>2.</a:t>
                      </a:r>
                      <a:r>
                        <a:rPr lang="zh-CN" sz="1200" b="1" kern="100" dirty="0">
                          <a:solidFill>
                            <a:schemeClr val="accent2"/>
                          </a:solidFill>
                          <a:latin typeface="+mj-ea"/>
                          <a:ea typeface="+mj-ea"/>
                          <a:cs typeface="Times New Roman"/>
                        </a:rPr>
                        <a:t>制订较完整的“学生助教”工作制度并对“学生助教”开展系列培训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smtClean="0">
                          <a:solidFill>
                            <a:schemeClr val="accent6"/>
                          </a:solidFill>
                          <a:latin typeface="+mj-ea"/>
                          <a:ea typeface="+mj-ea"/>
                          <a:cs typeface="Times New Roman"/>
                        </a:rPr>
                        <a:t>全部</a:t>
                      </a:r>
                      <a:r>
                        <a:rPr lang="zh-CN" sz="1200" b="1" kern="100" dirty="0">
                          <a:solidFill>
                            <a:schemeClr val="accent6"/>
                          </a:solidFill>
                          <a:latin typeface="+mj-ea"/>
                          <a:ea typeface="+mj-ea"/>
                          <a:cs typeface="Times New Roman"/>
                        </a:rPr>
                        <a:t>完成</a:t>
                      </a:r>
                      <a:endParaRPr lang="zh-CN" sz="1200" kern="100" dirty="0">
                        <a:solidFill>
                          <a:schemeClr val="accent6"/>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a:solidFill>
                            <a:schemeClr val="accent2"/>
                          </a:solidFill>
                          <a:latin typeface="+mj-ea"/>
                          <a:ea typeface="+mj-ea"/>
                          <a:cs typeface="Times New Roman"/>
                        </a:rPr>
                        <a:t>学生处、教务处</a:t>
                      </a:r>
                      <a:endParaRPr lang="zh-CN" sz="1200" b="1" kern="10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76026">
                <a:tc vMerge="1">
                  <a:txBody>
                    <a:bodyPr/>
                    <a:lstStyle/>
                    <a:p>
                      <a:endParaRPr lang="zh-CN"/>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100" dirty="0">
                          <a:solidFill>
                            <a:schemeClr val="accent2"/>
                          </a:solidFill>
                          <a:latin typeface="+mj-ea"/>
                          <a:ea typeface="+mj-ea"/>
                          <a:cs typeface="Times New Roman"/>
                        </a:rPr>
                        <a:t>3.</a:t>
                      </a:r>
                      <a:r>
                        <a:rPr lang="zh-CN" sz="1200" b="1" kern="100" dirty="0">
                          <a:solidFill>
                            <a:schemeClr val="accent2"/>
                          </a:solidFill>
                          <a:latin typeface="+mj-ea"/>
                          <a:ea typeface="+mj-ea"/>
                          <a:cs typeface="Times New Roman"/>
                        </a:rPr>
                        <a:t>开展学生学情调查并对结果进行分析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dirty="0" smtClean="0">
                          <a:solidFill>
                            <a:srgbClr val="0070C0"/>
                          </a:solidFill>
                          <a:latin typeface="+mj-ea"/>
                          <a:ea typeface="+mj-ea"/>
                          <a:cs typeface="Times New Roman"/>
                        </a:rPr>
                        <a:t>部分</a:t>
                      </a:r>
                      <a:r>
                        <a:rPr lang="zh-CN" sz="1200" b="1" kern="0" dirty="0">
                          <a:solidFill>
                            <a:srgbClr val="0070C0"/>
                          </a:solidFill>
                          <a:latin typeface="+mj-ea"/>
                          <a:ea typeface="+mj-ea"/>
                          <a:cs typeface="Times New Roman"/>
                        </a:rPr>
                        <a:t>完成</a:t>
                      </a:r>
                      <a:endParaRPr lang="zh-CN" sz="1200" kern="100" dirty="0">
                        <a:solidFill>
                          <a:srgbClr val="0070C0"/>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学生处、高教所</a:t>
                      </a:r>
                      <a:endParaRPr lang="zh-CN" sz="12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93150">
                <a:tc vMerge="1">
                  <a:txBody>
                    <a:bodyPr/>
                    <a:lstStyle/>
                    <a:p>
                      <a:endParaRPr lang="zh-CN"/>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100" dirty="0">
                          <a:solidFill>
                            <a:schemeClr val="accent2"/>
                          </a:solidFill>
                          <a:latin typeface="+mj-ea"/>
                          <a:ea typeface="+mj-ea"/>
                          <a:cs typeface="Times New Roman"/>
                        </a:rPr>
                        <a:t>4.</a:t>
                      </a:r>
                      <a:r>
                        <a:rPr lang="zh-CN" sz="1200" b="1" kern="100" dirty="0">
                          <a:solidFill>
                            <a:schemeClr val="accent2"/>
                          </a:solidFill>
                          <a:latin typeface="+mj-ea"/>
                          <a:ea typeface="+mj-ea"/>
                          <a:cs typeface="Times New Roman"/>
                        </a:rPr>
                        <a:t>举办讲座帮助学生改善学习技巧并建立教师驻点辅导制度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100" dirty="0" smtClean="0">
                          <a:solidFill>
                            <a:schemeClr val="accent6"/>
                          </a:solidFill>
                          <a:latin typeface="+mj-ea"/>
                          <a:ea typeface="+mj-ea"/>
                          <a:cs typeface="Times New Roman"/>
                        </a:rPr>
                        <a:t>全部</a:t>
                      </a:r>
                      <a:r>
                        <a:rPr lang="zh-CN" sz="1200" b="1" kern="100" dirty="0">
                          <a:solidFill>
                            <a:schemeClr val="accent6"/>
                          </a:solidFill>
                          <a:latin typeface="+mj-ea"/>
                          <a:ea typeface="+mj-ea"/>
                          <a:cs typeface="Times New Roman"/>
                        </a:rPr>
                        <a:t>完成</a:t>
                      </a:r>
                      <a:endParaRPr lang="zh-CN" sz="1200" kern="100" dirty="0">
                        <a:solidFill>
                          <a:schemeClr val="accent6"/>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学生处</a:t>
                      </a:r>
                      <a:endParaRPr lang="zh-CN" sz="12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49368">
                <a:tc rowSpan="4">
                  <a:txBody>
                    <a:bodyPr/>
                    <a:lstStyle/>
                    <a:p>
                      <a:pPr algn="just">
                        <a:spcAft>
                          <a:spcPts val="0"/>
                        </a:spcAft>
                      </a:pPr>
                      <a:r>
                        <a:rPr lang="en-US" sz="1200" b="1" kern="100" dirty="0">
                          <a:solidFill>
                            <a:schemeClr val="accent2"/>
                          </a:solidFill>
                          <a:latin typeface="+mj-ea"/>
                          <a:ea typeface="+mj-ea"/>
                          <a:cs typeface="Times New Roman"/>
                        </a:rPr>
                        <a:t>C-3</a:t>
                      </a:r>
                      <a:r>
                        <a:rPr lang="zh-CN" sz="1200" b="1" kern="100" dirty="0">
                          <a:solidFill>
                            <a:schemeClr val="accent2"/>
                          </a:solidFill>
                          <a:latin typeface="+mj-ea"/>
                          <a:ea typeface="+mj-ea"/>
                          <a:cs typeface="Times New Roman"/>
                        </a:rPr>
                        <a:t>建立学生学习生活的全程关怀</a:t>
                      </a:r>
                      <a:r>
                        <a:rPr lang="zh-CN" sz="1200" b="1" kern="100" dirty="0" smtClean="0">
                          <a:solidFill>
                            <a:schemeClr val="accent2"/>
                          </a:solidFill>
                          <a:latin typeface="+mj-ea"/>
                          <a:ea typeface="+mj-ea"/>
                          <a:cs typeface="Times New Roman"/>
                        </a:rPr>
                        <a:t>制度</a:t>
                      </a:r>
                      <a:r>
                        <a:rPr lang="en-US" altLang="zh-CN" sz="1200" b="1" kern="100" dirty="0" smtClean="0">
                          <a:solidFill>
                            <a:schemeClr val="accent2"/>
                          </a:solidFill>
                          <a:latin typeface="+mj-ea"/>
                          <a:ea typeface="+mj-ea"/>
                          <a:cs typeface="Times New Roman"/>
                        </a:rPr>
                        <a:t>    </a:t>
                      </a:r>
                      <a:r>
                        <a:rPr lang="zh-CN" altLang="en-US" sz="1200" b="1" kern="100" dirty="0" smtClean="0">
                          <a:solidFill>
                            <a:srgbClr val="00B050"/>
                          </a:solidFill>
                          <a:latin typeface="+mj-ea"/>
                          <a:ea typeface="+mj-ea"/>
                          <a:cs typeface="Times New Roman"/>
                        </a:rPr>
                        <a:t>基本完成</a:t>
                      </a:r>
                      <a:endParaRPr lang="zh-CN" sz="1200" b="1" kern="100" dirty="0">
                        <a:solidFill>
                          <a:srgbClr val="00B050"/>
                        </a:solidFill>
                        <a:latin typeface="+mj-ea"/>
                        <a:ea typeface="+mj-ea"/>
                        <a:cs typeface="Times New Roman"/>
                      </a:endParaRPr>
                    </a:p>
                  </a:txBody>
                  <a:tcPr marL="68580" marR="68580" marT="0" marB="0" anchor="ctr"/>
                </a:tc>
                <a:tc>
                  <a:txBody>
                    <a:bodyPr/>
                    <a:lstStyle/>
                    <a:p>
                      <a:pPr algn="just">
                        <a:spcAft>
                          <a:spcPts val="0"/>
                        </a:spcAft>
                      </a:pPr>
                      <a:r>
                        <a:rPr lang="en-US" sz="1200" b="1" kern="100" dirty="0">
                          <a:solidFill>
                            <a:schemeClr val="accent2"/>
                          </a:solidFill>
                          <a:latin typeface="+mj-ea"/>
                          <a:ea typeface="+mj-ea"/>
                          <a:cs typeface="Times New Roman"/>
                        </a:rPr>
                        <a:t>1.</a:t>
                      </a:r>
                      <a:r>
                        <a:rPr lang="zh-CN" sz="1200" b="1" kern="100" dirty="0">
                          <a:solidFill>
                            <a:schemeClr val="accent2"/>
                          </a:solidFill>
                          <a:latin typeface="+mj-ea"/>
                          <a:ea typeface="+mj-ea"/>
                          <a:cs typeface="Times New Roman"/>
                        </a:rPr>
                        <a:t>总结完善大一新生全程关怀制度</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smtClean="0">
                          <a:solidFill>
                            <a:schemeClr val="accent6"/>
                          </a:solidFill>
                          <a:latin typeface="+mj-ea"/>
                          <a:ea typeface="+mj-ea"/>
                          <a:cs typeface="Times New Roman"/>
                        </a:rPr>
                        <a:t>全部</a:t>
                      </a:r>
                      <a:r>
                        <a:rPr lang="zh-CN" sz="1200" b="1" kern="100" dirty="0">
                          <a:solidFill>
                            <a:schemeClr val="accent6"/>
                          </a:solidFill>
                          <a:latin typeface="+mj-ea"/>
                          <a:ea typeface="+mj-ea"/>
                          <a:cs typeface="Times New Roman"/>
                        </a:rPr>
                        <a:t>完成</a:t>
                      </a:r>
                      <a:endParaRPr lang="zh-CN" sz="1200" kern="100" dirty="0">
                        <a:solidFill>
                          <a:schemeClr val="accent6"/>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a:solidFill>
                            <a:schemeClr val="accent2"/>
                          </a:solidFill>
                          <a:latin typeface="+mj-ea"/>
                          <a:ea typeface="+mj-ea"/>
                          <a:cs typeface="Times New Roman"/>
                        </a:rPr>
                        <a:t>学生处、思政部、就业办、学生处、保卫处</a:t>
                      </a:r>
                      <a:endParaRPr lang="zh-CN" sz="1200" b="1" kern="10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49368">
                <a:tc vMerge="1">
                  <a:txBody>
                    <a:bodyPr/>
                    <a:lstStyle/>
                    <a:p>
                      <a:endParaRPr lang="zh-CN"/>
                    </a:p>
                  </a:txBody>
                  <a:tcPr/>
                </a:tc>
                <a:tc>
                  <a:txBody>
                    <a:bodyPr/>
                    <a:lstStyle/>
                    <a:p>
                      <a:pPr algn="just">
                        <a:spcAft>
                          <a:spcPts val="0"/>
                        </a:spcAft>
                      </a:pPr>
                      <a:r>
                        <a:rPr lang="en-US" sz="1200" b="1" kern="100">
                          <a:solidFill>
                            <a:schemeClr val="accent2"/>
                          </a:solidFill>
                          <a:latin typeface="+mj-ea"/>
                          <a:ea typeface="+mj-ea"/>
                          <a:cs typeface="Times New Roman"/>
                        </a:rPr>
                        <a:t>2.</a:t>
                      </a:r>
                      <a:r>
                        <a:rPr lang="zh-CN" sz="1200" b="1" kern="100">
                          <a:solidFill>
                            <a:schemeClr val="accent2"/>
                          </a:solidFill>
                          <a:latin typeface="+mj-ea"/>
                          <a:ea typeface="+mj-ea"/>
                          <a:cs typeface="Times New Roman"/>
                        </a:rPr>
                        <a:t>建立对特殊状况学生的预警和关怀制度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dirty="0" smtClean="0">
                          <a:solidFill>
                            <a:srgbClr val="0070C0"/>
                          </a:solidFill>
                          <a:latin typeface="+mj-ea"/>
                          <a:ea typeface="+mj-ea"/>
                          <a:cs typeface="Times New Roman"/>
                        </a:rPr>
                        <a:t>部分</a:t>
                      </a:r>
                      <a:r>
                        <a:rPr lang="zh-CN" sz="1200" b="1" kern="0" dirty="0">
                          <a:solidFill>
                            <a:srgbClr val="0070C0"/>
                          </a:solidFill>
                          <a:latin typeface="+mj-ea"/>
                          <a:ea typeface="+mj-ea"/>
                          <a:cs typeface="Times New Roman"/>
                        </a:rPr>
                        <a:t>完成</a:t>
                      </a:r>
                      <a:endParaRPr lang="zh-CN" sz="1200" kern="100" dirty="0">
                        <a:solidFill>
                          <a:srgbClr val="0070C0"/>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学生处、教务处、校办、保卫处</a:t>
                      </a:r>
                      <a:endParaRPr lang="zh-CN" sz="12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349368">
                <a:tc vMerge="1">
                  <a:txBody>
                    <a:bodyPr/>
                    <a:lstStyle/>
                    <a:p>
                      <a:endParaRPr lang="zh-CN"/>
                    </a:p>
                  </a:txBody>
                  <a:tcPr/>
                </a:tc>
                <a:tc>
                  <a:txBody>
                    <a:bodyPr/>
                    <a:lstStyle/>
                    <a:p>
                      <a:pPr algn="just">
                        <a:spcAft>
                          <a:spcPts val="0"/>
                        </a:spcAft>
                      </a:pPr>
                      <a:r>
                        <a:rPr lang="en-US" sz="1200" b="1" kern="100" dirty="0">
                          <a:solidFill>
                            <a:schemeClr val="accent2"/>
                          </a:solidFill>
                          <a:latin typeface="+mj-ea"/>
                          <a:ea typeface="+mj-ea"/>
                          <a:cs typeface="Times New Roman"/>
                        </a:rPr>
                        <a:t>3.</a:t>
                      </a:r>
                      <a:r>
                        <a:rPr lang="zh-CN" sz="1200" b="1" kern="100" dirty="0">
                          <a:solidFill>
                            <a:schemeClr val="accent2"/>
                          </a:solidFill>
                          <a:latin typeface="+mj-ea"/>
                          <a:ea typeface="+mj-ea"/>
                          <a:cs typeface="Times New Roman"/>
                        </a:rPr>
                        <a:t>在新校区设立“学生一站式服务中心”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dirty="0" smtClean="0">
                          <a:solidFill>
                            <a:srgbClr val="00B050"/>
                          </a:solidFill>
                          <a:latin typeface="+mj-ea"/>
                          <a:ea typeface="+mj-ea"/>
                          <a:cs typeface="Times New Roman"/>
                        </a:rPr>
                        <a:t>基本</a:t>
                      </a:r>
                      <a:r>
                        <a:rPr lang="zh-CN" sz="1200" b="1" kern="0" dirty="0">
                          <a:solidFill>
                            <a:srgbClr val="00B050"/>
                          </a:solidFill>
                          <a:latin typeface="+mj-ea"/>
                          <a:ea typeface="+mj-ea"/>
                          <a:cs typeface="Times New Roman"/>
                        </a:rPr>
                        <a:t>完成</a:t>
                      </a:r>
                      <a:endParaRPr lang="zh-CN" sz="1200" kern="100" dirty="0">
                        <a:solidFill>
                          <a:srgbClr val="00B050"/>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0" dirty="0">
                          <a:solidFill>
                            <a:schemeClr val="accent2"/>
                          </a:solidFill>
                          <a:latin typeface="+mj-ea"/>
                          <a:ea typeface="+mj-ea"/>
                          <a:cs typeface="Times New Roman"/>
                        </a:rPr>
                        <a:t>学生处、教务处、信息办、保卫处、就业办、财务处</a:t>
                      </a:r>
                      <a:endParaRPr lang="zh-CN" sz="1200" b="1" kern="100" dirty="0">
                        <a:solidFill>
                          <a:schemeClr val="accent2"/>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88920">
                <a:tc vMerge="1">
                  <a:txBody>
                    <a:bodyPr/>
                    <a:lstStyle/>
                    <a:p>
                      <a:pPr algn="just">
                        <a:spcAft>
                          <a:spcPts val="0"/>
                        </a:spcAft>
                      </a:pPr>
                      <a:endParaRPr lang="zh-CN" sz="1200" b="1" kern="100" dirty="0">
                        <a:latin typeface="Calibri"/>
                        <a:ea typeface="宋体"/>
                        <a:cs typeface="Times New Roman"/>
                      </a:endParaRPr>
                    </a:p>
                  </a:txBody>
                  <a:tcPr marL="68580" marR="68580" marT="0" marB="0" anchor="ctr">
                    <a:lnR w="12700" cap="flat" cmpd="sng" algn="ctr">
                      <a:solidFill>
                        <a:srgbClr val="000000"/>
                      </a:solidFill>
                      <a:prstDash val="solid"/>
                      <a:round/>
                      <a:headEnd type="none" w="med" len="med"/>
                      <a:tailEnd type="none" w="med" len="med"/>
                    </a:lnR>
                  </a:tcPr>
                </a:tc>
                <a:tc>
                  <a:txBody>
                    <a:bodyPr/>
                    <a:lstStyle/>
                    <a:p>
                      <a:pPr algn="just">
                        <a:spcAft>
                          <a:spcPts val="0"/>
                        </a:spcAft>
                      </a:pPr>
                      <a:r>
                        <a:rPr lang="en-US" sz="1200" b="1" kern="100" dirty="0">
                          <a:solidFill>
                            <a:schemeClr val="accent2"/>
                          </a:solidFill>
                          <a:latin typeface="+mj-ea"/>
                          <a:ea typeface="+mj-ea"/>
                          <a:cs typeface="Times New Roman"/>
                        </a:rPr>
                        <a:t>4.</a:t>
                      </a:r>
                      <a:r>
                        <a:rPr lang="zh-CN" sz="1200" b="1" kern="100" dirty="0">
                          <a:solidFill>
                            <a:schemeClr val="accent2"/>
                          </a:solidFill>
                          <a:latin typeface="+mj-ea"/>
                          <a:ea typeface="+mj-ea"/>
                          <a:cs typeface="Times New Roman"/>
                        </a:rPr>
                        <a:t>完善四年全覆盖的职业生涯指导制度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200" b="1" kern="100" dirty="0" smtClean="0">
                          <a:solidFill>
                            <a:srgbClr val="0070C0"/>
                          </a:solidFill>
                          <a:latin typeface="+mj-ea"/>
                          <a:ea typeface="+mj-ea"/>
                          <a:cs typeface="Times New Roman"/>
                        </a:rPr>
                        <a:t>部分</a:t>
                      </a:r>
                      <a:r>
                        <a:rPr lang="zh-CN" sz="1200" b="1" kern="100" dirty="0" smtClean="0">
                          <a:solidFill>
                            <a:srgbClr val="0070C0"/>
                          </a:solidFill>
                          <a:latin typeface="+mj-ea"/>
                          <a:ea typeface="+mj-ea"/>
                          <a:cs typeface="Times New Roman"/>
                        </a:rPr>
                        <a:t>完成</a:t>
                      </a:r>
                      <a:endParaRPr lang="zh-CN" sz="1200" kern="100" dirty="0">
                        <a:solidFill>
                          <a:srgbClr val="0070C0"/>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b="1" kern="100" dirty="0">
                          <a:solidFill>
                            <a:schemeClr val="accent2"/>
                          </a:solidFill>
                          <a:latin typeface="+mj-ea"/>
                          <a:ea typeface="+mj-ea"/>
                          <a:cs typeface="Times New Roman"/>
                        </a:rPr>
                        <a:t>就业办、学生处、教务处、产学办、校友会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000120140530A99PPBG">
  <a:themeElements>
    <a:clrScheme name="自定义 753">
      <a:dk1>
        <a:srgbClr val="5F5F5F"/>
      </a:dk1>
      <a:lt1>
        <a:srgbClr val="FFFFFF"/>
      </a:lt1>
      <a:dk2>
        <a:srgbClr val="FFFFFF"/>
      </a:dk2>
      <a:lt2>
        <a:srgbClr val="5F5F5F"/>
      </a:lt2>
      <a:accent1>
        <a:srgbClr val="5E3727"/>
      </a:accent1>
      <a:accent2>
        <a:srgbClr val="41251D"/>
      </a:accent2>
      <a:accent3>
        <a:srgbClr val="8F533C"/>
      </a:accent3>
      <a:accent4>
        <a:srgbClr val="94754A"/>
      </a:accent4>
      <a:accent5>
        <a:srgbClr val="C00000"/>
      </a:accent5>
      <a:accent6>
        <a:srgbClr val="FF0000"/>
      </a:accent6>
      <a:hlink>
        <a:srgbClr val="41251D"/>
      </a:hlink>
      <a:folHlink>
        <a:srgbClr val="AFB2B4"/>
      </a:folHlink>
    </a:clrScheme>
    <a:fontScheme name="自定义 2">
      <a:majorFont>
        <a:latin typeface="Baskerville Old Face"/>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A000120150910A21KPBG</Template>
  <TotalTime>645</TotalTime>
  <Words>8535</Words>
  <Application>Microsoft Office PowerPoint</Application>
  <PresentationFormat>全屏显示(16:9)</PresentationFormat>
  <Paragraphs>1035</Paragraphs>
  <Slides>52</Slides>
  <Notes>24</Notes>
  <HiddenSlides>0</HiddenSlides>
  <MMClips>0</MMClips>
  <ScaleCrop>false</ScaleCrop>
  <HeadingPairs>
    <vt:vector size="4" baseType="variant">
      <vt:variant>
        <vt:lpstr>主题</vt:lpstr>
      </vt:variant>
      <vt:variant>
        <vt:i4>1</vt:i4>
      </vt:variant>
      <vt:variant>
        <vt:lpstr>幻灯片标题</vt:lpstr>
      </vt:variant>
      <vt:variant>
        <vt:i4>52</vt:i4>
      </vt:variant>
    </vt:vector>
  </HeadingPairs>
  <TitlesOfParts>
    <vt:vector size="53" baseType="lpstr">
      <vt:lpstr>A000120140530A99PPBG</vt:lpstr>
      <vt:lpstr>卓越建桥计划2016年度工作要点</vt:lpstr>
      <vt:lpstr>幻灯片 2</vt:lpstr>
      <vt:lpstr>幻灯片 3</vt:lpstr>
      <vt:lpstr>幻灯片 4</vt:lpstr>
      <vt:lpstr>2015年卓越建桥计划执行情况</vt:lpstr>
      <vt:lpstr>幻灯片 6</vt:lpstr>
      <vt:lpstr>16项分计划64项措施完成情况表：课程面</vt:lpstr>
      <vt:lpstr>16项分计划64项措施完成情况表：教师面</vt:lpstr>
      <vt:lpstr>16项分计划64项措施完成情况表：学生面</vt:lpstr>
      <vt:lpstr>16项分计划64项措施完成情况表：全校面</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2016年卓越建桥计划实施要点</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谢  谢！</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卓越建桥计划2016年度工作要点</dc:title>
  <dc:creator>微软用户</dc:creator>
  <cp:lastModifiedBy>微软用户</cp:lastModifiedBy>
  <cp:revision>75</cp:revision>
  <dcterms:created xsi:type="dcterms:W3CDTF">2016-03-01T06:46:00Z</dcterms:created>
  <dcterms:modified xsi:type="dcterms:W3CDTF">2016-03-09T04:00:43Z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2052-10.1.0.5554</vt:lpwstr>
  </property>
</Properties>
</file>